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sldIdLst>
    <p:sldId id="522" r:id="rId2"/>
    <p:sldId id="624" r:id="rId3"/>
    <p:sldId id="579" r:id="rId4"/>
    <p:sldId id="580" r:id="rId5"/>
    <p:sldId id="581" r:id="rId6"/>
    <p:sldId id="596" r:id="rId7"/>
    <p:sldId id="582" r:id="rId8"/>
    <p:sldId id="529" r:id="rId9"/>
    <p:sldId id="525" r:id="rId10"/>
    <p:sldId id="526" r:id="rId11"/>
    <p:sldId id="528" r:id="rId12"/>
    <p:sldId id="527" r:id="rId13"/>
    <p:sldId id="585" r:id="rId14"/>
    <p:sldId id="599" r:id="rId15"/>
    <p:sldId id="590" r:id="rId16"/>
    <p:sldId id="539" r:id="rId17"/>
    <p:sldId id="546" r:id="rId18"/>
    <p:sldId id="538" r:id="rId19"/>
    <p:sldId id="600" r:id="rId20"/>
    <p:sldId id="550" r:id="rId21"/>
    <p:sldId id="606" r:id="rId22"/>
    <p:sldId id="540" r:id="rId23"/>
    <p:sldId id="602" r:id="rId24"/>
    <p:sldId id="608" r:id="rId25"/>
    <p:sldId id="607" r:id="rId26"/>
    <p:sldId id="609" r:id="rId27"/>
    <p:sldId id="603" r:id="rId28"/>
    <p:sldId id="552" r:id="rId29"/>
    <p:sldId id="611" r:id="rId30"/>
    <p:sldId id="622" r:id="rId31"/>
    <p:sldId id="621" r:id="rId32"/>
    <p:sldId id="652" r:id="rId33"/>
    <p:sldId id="640" r:id="rId34"/>
    <p:sldId id="641" r:id="rId35"/>
    <p:sldId id="647" r:id="rId36"/>
    <p:sldId id="648" r:id="rId37"/>
    <p:sldId id="642" r:id="rId38"/>
    <p:sldId id="643" r:id="rId39"/>
    <p:sldId id="653" r:id="rId40"/>
    <p:sldId id="541" r:id="rId41"/>
    <p:sldId id="554" r:id="rId42"/>
    <p:sldId id="556" r:id="rId43"/>
    <p:sldId id="557" r:id="rId44"/>
    <p:sldId id="545" r:id="rId45"/>
    <p:sldId id="649" r:id="rId46"/>
    <p:sldId id="651" r:id="rId47"/>
    <p:sldId id="604" r:id="rId48"/>
    <p:sldId id="566" r:id="rId49"/>
    <p:sldId id="567" r:id="rId50"/>
    <p:sldId id="568" r:id="rId51"/>
    <p:sldId id="654" r:id="rId52"/>
    <p:sldId id="655" r:id="rId53"/>
    <p:sldId id="645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E6FC381-2659-46DF-9F6E-7BEF1EAEBCB0}">
          <p14:sldIdLst>
            <p14:sldId id="522"/>
            <p14:sldId id="624"/>
            <p14:sldId id="579"/>
            <p14:sldId id="580"/>
            <p14:sldId id="581"/>
            <p14:sldId id="596"/>
            <p14:sldId id="582"/>
            <p14:sldId id="529"/>
            <p14:sldId id="525"/>
            <p14:sldId id="526"/>
            <p14:sldId id="528"/>
            <p14:sldId id="527"/>
            <p14:sldId id="585"/>
            <p14:sldId id="599"/>
            <p14:sldId id="590"/>
            <p14:sldId id="539"/>
            <p14:sldId id="546"/>
            <p14:sldId id="538"/>
            <p14:sldId id="600"/>
            <p14:sldId id="550"/>
            <p14:sldId id="606"/>
            <p14:sldId id="540"/>
            <p14:sldId id="602"/>
            <p14:sldId id="608"/>
            <p14:sldId id="607"/>
            <p14:sldId id="609"/>
            <p14:sldId id="603"/>
            <p14:sldId id="552"/>
            <p14:sldId id="611"/>
            <p14:sldId id="622"/>
            <p14:sldId id="621"/>
            <p14:sldId id="652"/>
            <p14:sldId id="640"/>
            <p14:sldId id="641"/>
            <p14:sldId id="647"/>
            <p14:sldId id="648"/>
            <p14:sldId id="642"/>
            <p14:sldId id="643"/>
            <p14:sldId id="653"/>
            <p14:sldId id="541"/>
            <p14:sldId id="554"/>
            <p14:sldId id="556"/>
            <p14:sldId id="557"/>
            <p14:sldId id="545"/>
            <p14:sldId id="649"/>
            <p14:sldId id="651"/>
            <p14:sldId id="604"/>
            <p14:sldId id="566"/>
            <p14:sldId id="567"/>
            <p14:sldId id="568"/>
            <p14:sldId id="654"/>
            <p14:sldId id="655"/>
            <p14:sldId id="6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77B4"/>
    <a:srgbClr val="E2F0D9"/>
    <a:srgbClr val="F2B816"/>
    <a:srgbClr val="D5E2FF"/>
    <a:srgbClr val="CED7FE"/>
    <a:srgbClr val="DAF5FE"/>
    <a:srgbClr val="3CECF0"/>
    <a:srgbClr val="F6DAFE"/>
    <a:srgbClr val="CDC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80872" autoAdjust="0"/>
  </p:normalViewPr>
  <p:slideViewPr>
    <p:cSldViewPr snapToGrid="0">
      <p:cViewPr varScale="1">
        <p:scale>
          <a:sx n="86" d="100"/>
          <a:sy n="86" d="100"/>
        </p:scale>
        <p:origin x="726" y="96"/>
      </p:cViewPr>
      <p:guideLst>
        <p:guide orient="horz" pos="2115"/>
        <p:guide pos="38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AF2A85-71BD-4FF1-BB65-BF69C2501112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47FDCA-B07E-4C36-B38E-F8A997EE98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500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racefullight.dev/2019/12/27/kubernetes-rolling-update/#maxunavailable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racefullight.dev/2019/12/27/kubernetes-rolling-update/#maxsurge" TargetMode="Externa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ko/docs/concepts/services-networking/ingress-controllers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kubernetes.github.io/ingress-nginx/deploy/" TargetMode="Externa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본격적으로 들어가기에 앞서 </a:t>
            </a:r>
            <a:r>
              <a:rPr lang="en-US" altLang="ko-KR" dirty="0" smtClean="0"/>
              <a:t>Docker ,Container, Kubernetes </a:t>
            </a:r>
            <a:r>
              <a:rPr lang="ko-KR" altLang="en-US" dirty="0" smtClean="0"/>
              <a:t>에 대한 등장 배경과 개념을 간단히만 좀 짚고 넘어가겠습니다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7FDCA-B07E-4C36-B38E-F8A997EE98C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9132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그럼 </a:t>
            </a:r>
            <a:r>
              <a:rPr lang="ko-KR" altLang="en-US" baseline="0" dirty="0" smtClean="0"/>
              <a:t>한 단계 더 </a:t>
            </a:r>
            <a:r>
              <a:rPr lang="ko-KR" altLang="en-US" baseline="0" dirty="0" err="1" smtClean="0"/>
              <a:t>뜯어볼텐데요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 </a:t>
            </a:r>
            <a:r>
              <a:rPr lang="en-US" altLang="ko-KR" baseline="0" dirty="0" smtClean="0"/>
              <a:t>pod</a:t>
            </a:r>
            <a:r>
              <a:rPr lang="ko-KR" altLang="en-US" baseline="0" dirty="0" smtClean="0"/>
              <a:t>랑 </a:t>
            </a:r>
            <a:r>
              <a:rPr lang="en-US" altLang="ko-KR" baseline="0" dirty="0" smtClean="0"/>
              <a:t>service</a:t>
            </a:r>
            <a:r>
              <a:rPr lang="ko-KR" altLang="en-US" baseline="0" dirty="0" smtClean="0"/>
              <a:t>는 어떻게 만들어진 건지를 볼 것입니다</a:t>
            </a:r>
            <a:r>
              <a:rPr lang="en-US" altLang="ko-KR" baseline="0" dirty="0" smtClean="0"/>
              <a:t>.</a:t>
            </a:r>
            <a:r>
              <a:rPr lang="ko-KR" altLang="en-US" dirty="0" smtClean="0"/>
              <a:t> 바로 오른쪽에 보이는 </a:t>
            </a:r>
            <a:r>
              <a:rPr lang="en-US" altLang="ko-KR" dirty="0" err="1" smtClean="0"/>
              <a:t>yaml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 이란 것들로 만들어 진 겁니다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지금 여기엔 </a:t>
            </a:r>
            <a:r>
              <a:rPr lang="en-US" altLang="ko-KR" dirty="0" smtClean="0"/>
              <a:t>9</a:t>
            </a:r>
            <a:r>
              <a:rPr lang="ko-KR" altLang="en-US" dirty="0" smtClean="0"/>
              <a:t>개의 </a:t>
            </a:r>
            <a:r>
              <a:rPr lang="en-US" altLang="ko-KR" dirty="0" err="1" smtClean="0"/>
              <a:t>yaml</a:t>
            </a:r>
            <a:r>
              <a:rPr lang="ko-KR" altLang="en-US" dirty="0" smtClean="0"/>
              <a:t>파일이 있는데요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각각의 </a:t>
            </a:r>
            <a:r>
              <a:rPr lang="en-US" altLang="ko-KR" dirty="0" smtClean="0"/>
              <a:t>pod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service</a:t>
            </a:r>
            <a:r>
              <a:rPr lang="ko-KR" altLang="en-US" dirty="0" smtClean="0"/>
              <a:t>에 대응되는 것들입니다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 </a:t>
            </a:r>
            <a:r>
              <a:rPr lang="en-US" altLang="ko-KR" dirty="0" err="1" smtClean="0"/>
              <a:t>yaml</a:t>
            </a:r>
            <a:r>
              <a:rPr lang="ko-KR" altLang="en-US" dirty="0" smtClean="0"/>
              <a:t>파일은 일종의 </a:t>
            </a:r>
            <a:r>
              <a:rPr lang="ko-KR" altLang="en-US" dirty="0" err="1" smtClean="0"/>
              <a:t>주문서라고</a:t>
            </a:r>
            <a:r>
              <a:rPr lang="ko-KR" altLang="en-US" dirty="0" smtClean="0"/>
              <a:t> 보시면 돼요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</a:t>
            </a:r>
            <a:r>
              <a:rPr lang="en-US" altLang="ko-KR" dirty="0" err="1" smtClean="0"/>
              <a:t>yaml</a:t>
            </a:r>
            <a:r>
              <a:rPr lang="ko-KR" altLang="en-US" dirty="0" smtClean="0"/>
              <a:t>에다가 원하는 바를 적고</a:t>
            </a:r>
            <a:r>
              <a:rPr lang="en-US" altLang="ko-KR" dirty="0" smtClean="0"/>
              <a:t>, apply </a:t>
            </a:r>
            <a:r>
              <a:rPr lang="ko-KR" altLang="en-US" dirty="0" smtClean="0"/>
              <a:t>라는 명령어를 사용하면 </a:t>
            </a:r>
            <a:r>
              <a:rPr lang="ko-KR" altLang="en-US" dirty="0" err="1" smtClean="0"/>
              <a:t>쿠버네티스가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yaml</a:t>
            </a:r>
            <a:r>
              <a:rPr lang="ko-KR" altLang="en-US" dirty="0" smtClean="0"/>
              <a:t>에 저희가 </a:t>
            </a:r>
            <a:r>
              <a:rPr lang="ko-KR" altLang="en-US" dirty="0" err="1" smtClean="0"/>
              <a:t>적은대로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만들어내주는</a:t>
            </a:r>
            <a:r>
              <a:rPr lang="ko-KR" altLang="en-US" baseline="0" dirty="0" smtClean="0"/>
              <a:t> 겁니다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예를 들어서 한 개의 </a:t>
            </a:r>
            <a:r>
              <a:rPr lang="en-US" altLang="ko-KR" baseline="0" dirty="0" err="1" smtClean="0"/>
              <a:t>yaml</a:t>
            </a:r>
            <a:r>
              <a:rPr lang="ko-KR" altLang="en-US" baseline="0" dirty="0" smtClean="0"/>
              <a:t>파일 살펴보겠습니다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7FDCA-B07E-4C36-B38E-F8A997EE98C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6118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9</a:t>
            </a:r>
            <a:r>
              <a:rPr lang="ko-KR" altLang="en-US" dirty="0" smtClean="0"/>
              <a:t>개 중에 </a:t>
            </a:r>
            <a:r>
              <a:rPr lang="en-US" altLang="ko-KR" dirty="0" err="1" smtClean="0"/>
              <a:t>postgres-pod.yaml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이란 파일을 열어봤어요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파일 이름에서 유추할 수 있듯이 이 </a:t>
            </a:r>
            <a:r>
              <a:rPr lang="en-US" altLang="ko-KR" dirty="0" err="1" smtClean="0"/>
              <a:t>yaml</a:t>
            </a:r>
            <a:r>
              <a:rPr lang="ko-KR" altLang="en-US" dirty="0" smtClean="0"/>
              <a:t>파일은 앞에서 </a:t>
            </a:r>
            <a:r>
              <a:rPr lang="en-US" altLang="ko-KR" dirty="0" err="1" smtClean="0"/>
              <a:t>postgres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db</a:t>
            </a:r>
            <a:r>
              <a:rPr lang="ko-KR" altLang="en-US" dirty="0" smtClean="0"/>
              <a:t>를 동작시키는 부분을 담당하고 있습니다</a:t>
            </a:r>
            <a:r>
              <a:rPr lang="en-US" altLang="ko-KR" dirty="0" smtClean="0"/>
              <a:t>.</a:t>
            </a:r>
            <a:endParaRPr lang="en-US" altLang="ko-KR" baseline="0" dirty="0" smtClean="0"/>
          </a:p>
          <a:p>
            <a:r>
              <a:rPr lang="ko-KR" altLang="en-US" baseline="0" dirty="0" smtClean="0"/>
              <a:t>어떤 식으로 원하는 바를 </a:t>
            </a:r>
            <a:r>
              <a:rPr lang="ko-KR" altLang="en-US" baseline="0" dirty="0" err="1" smtClean="0"/>
              <a:t>적은건지</a:t>
            </a:r>
            <a:r>
              <a:rPr lang="ko-KR" altLang="en-US" baseline="0" dirty="0" smtClean="0"/>
              <a:t> 대충만 살펴보겠습니다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kind</a:t>
            </a:r>
            <a:r>
              <a:rPr lang="ko-KR" altLang="en-US" baseline="0" dirty="0" smtClean="0"/>
              <a:t>에 </a:t>
            </a:r>
            <a:r>
              <a:rPr lang="en-US" altLang="ko-KR" baseline="0" dirty="0" smtClean="0"/>
              <a:t>Pod</a:t>
            </a:r>
            <a:r>
              <a:rPr lang="ko-KR" altLang="en-US" baseline="0" dirty="0" smtClean="0"/>
              <a:t>를 적어서</a:t>
            </a:r>
            <a:r>
              <a:rPr lang="en-US" altLang="ko-KR" baseline="0" dirty="0" smtClean="0"/>
              <a:t>, Pod</a:t>
            </a:r>
            <a:r>
              <a:rPr lang="ko-KR" altLang="en-US" baseline="0" dirty="0" smtClean="0"/>
              <a:t>를 만들어달라고 하고 있고요</a:t>
            </a:r>
            <a:r>
              <a:rPr lang="en-US" altLang="ko-KR" baseline="0" dirty="0" smtClean="0"/>
              <a:t>, metadata</a:t>
            </a:r>
            <a:r>
              <a:rPr lang="ko-KR" altLang="en-US" baseline="0" dirty="0" smtClean="0"/>
              <a:t>아래 </a:t>
            </a:r>
            <a:r>
              <a:rPr lang="en-US" altLang="ko-KR" baseline="0" dirty="0" smtClean="0"/>
              <a:t>name</a:t>
            </a:r>
            <a:r>
              <a:rPr lang="ko-KR" altLang="en-US" baseline="0" dirty="0" smtClean="0"/>
              <a:t>에 </a:t>
            </a:r>
            <a:r>
              <a:rPr lang="en-US" altLang="ko-KR" baseline="0" dirty="0" err="1" smtClean="0"/>
              <a:t>postgres</a:t>
            </a:r>
            <a:r>
              <a:rPr lang="en-US" altLang="ko-KR" baseline="0" dirty="0" smtClean="0"/>
              <a:t>-pod</a:t>
            </a:r>
            <a:r>
              <a:rPr lang="ko-KR" altLang="en-US" baseline="0" dirty="0" smtClean="0"/>
              <a:t>라고 적음으로써 </a:t>
            </a:r>
            <a:r>
              <a:rPr lang="en-US" altLang="ko-KR" baseline="0" dirty="0" smtClean="0"/>
              <a:t>pod</a:t>
            </a:r>
            <a:r>
              <a:rPr lang="ko-KR" altLang="en-US" baseline="0" dirty="0" smtClean="0"/>
              <a:t>의 이름을 </a:t>
            </a:r>
            <a:r>
              <a:rPr lang="en-US" altLang="ko-KR" baseline="0" dirty="0" err="1" smtClean="0"/>
              <a:t>postgres</a:t>
            </a:r>
            <a:r>
              <a:rPr lang="en-US" altLang="ko-KR" baseline="0" dirty="0" smtClean="0"/>
              <a:t>-pod</a:t>
            </a:r>
            <a:r>
              <a:rPr lang="ko-KR" altLang="en-US" baseline="0" dirty="0" smtClean="0"/>
              <a:t>로 만들어달라고 적어놓은 것입니다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여기서 중요한 부분은 </a:t>
            </a:r>
            <a:r>
              <a:rPr lang="en-US" altLang="ko-KR" baseline="0" dirty="0" smtClean="0"/>
              <a:t>spec </a:t>
            </a:r>
            <a:r>
              <a:rPr lang="ko-KR" altLang="en-US" baseline="0" dirty="0" smtClean="0"/>
              <a:t>아래 </a:t>
            </a:r>
            <a:r>
              <a:rPr lang="en-US" altLang="ko-KR" baseline="0" dirty="0" smtClean="0"/>
              <a:t>containers</a:t>
            </a:r>
            <a:r>
              <a:rPr lang="ko-KR" altLang="en-US" baseline="0" dirty="0" smtClean="0"/>
              <a:t>인데요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바로 이 </a:t>
            </a:r>
            <a:r>
              <a:rPr lang="en-US" altLang="ko-KR" baseline="0" dirty="0" smtClean="0"/>
              <a:t>Pod</a:t>
            </a:r>
            <a:r>
              <a:rPr lang="ko-KR" altLang="en-US" baseline="0" dirty="0" smtClean="0"/>
              <a:t>안에서 앞서 </a:t>
            </a:r>
            <a:r>
              <a:rPr lang="ko-KR" altLang="en-US" baseline="0" dirty="0" err="1" smtClean="0"/>
              <a:t>설명드린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Container</a:t>
            </a:r>
            <a:r>
              <a:rPr lang="ko-KR" altLang="en-US" baseline="0" dirty="0" smtClean="0"/>
              <a:t>가 실행됩니다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 </a:t>
            </a:r>
            <a:r>
              <a:rPr lang="en-US" altLang="ko-KR" baseline="0" dirty="0" smtClean="0"/>
              <a:t>Container</a:t>
            </a:r>
            <a:r>
              <a:rPr lang="ko-KR" altLang="en-US" baseline="0" dirty="0" smtClean="0"/>
              <a:t>가 동작을 하면서 </a:t>
            </a:r>
            <a:r>
              <a:rPr lang="en-US" altLang="ko-KR" baseline="0" dirty="0" err="1" smtClean="0"/>
              <a:t>postgres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db</a:t>
            </a:r>
            <a:r>
              <a:rPr lang="ko-KR" altLang="en-US" baseline="0" dirty="0" smtClean="0"/>
              <a:t>기능을 수행하게 되는 것입니다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image</a:t>
            </a:r>
            <a:r>
              <a:rPr lang="ko-KR" altLang="en-US" baseline="0" dirty="0" smtClean="0"/>
              <a:t>라고 써있고 옆에 </a:t>
            </a:r>
            <a:r>
              <a:rPr lang="en-US" altLang="ko-KR" baseline="0" dirty="0" smtClean="0"/>
              <a:t>postgres:9.4</a:t>
            </a:r>
            <a:r>
              <a:rPr lang="ko-KR" altLang="en-US" baseline="0" dirty="0" smtClean="0"/>
              <a:t>라고 되어있는데요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컨테이너를 돌릴 건데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postgres</a:t>
            </a:r>
            <a:r>
              <a:rPr lang="ko-KR" altLang="en-US" baseline="0" dirty="0" smtClean="0"/>
              <a:t>라는 이미지를 사용해서 돌리라고 적어놓은 겁니다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이를 통해서 </a:t>
            </a:r>
            <a:r>
              <a:rPr lang="en-US" altLang="ko-KR" baseline="0" dirty="0" err="1" smtClean="0"/>
              <a:t>postgres</a:t>
            </a:r>
            <a:r>
              <a:rPr lang="ko-KR" altLang="en-US" baseline="0" dirty="0" smtClean="0"/>
              <a:t>를 구동시킬 수 있게 되는 겁니다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조금 흐름이 이해가 되셨나요</a:t>
            </a:r>
            <a:r>
              <a:rPr lang="en-US" altLang="ko-KR" dirty="0" smtClean="0"/>
              <a:t>?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7FDCA-B07E-4C36-B38E-F8A997EE98C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959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그럼 이제부터 본격적으로 </a:t>
            </a:r>
            <a:r>
              <a:rPr lang="en-US" altLang="ko-KR" dirty="0" smtClean="0"/>
              <a:t>Kubernetes</a:t>
            </a:r>
            <a:r>
              <a:rPr lang="ko-KR" altLang="en-US" dirty="0" smtClean="0"/>
              <a:t>를 살펴보겠습니다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7FDCA-B07E-4C36-B38E-F8A997EE98C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666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aseline="0" dirty="0" smtClean="0"/>
              <a:t>Kubernetes </a:t>
            </a:r>
            <a:r>
              <a:rPr lang="ko-KR" altLang="en-US" baseline="0" dirty="0" smtClean="0"/>
              <a:t>구조부터 보려고 하는데요</a:t>
            </a:r>
            <a:r>
              <a:rPr lang="en-US" altLang="ko-KR" baseline="0" dirty="0" smtClean="0"/>
              <a:t>,</a:t>
            </a:r>
          </a:p>
          <a:p>
            <a:pPr marL="0" indent="0">
              <a:buNone/>
            </a:pPr>
            <a:r>
              <a:rPr lang="en-US" altLang="ko-KR" baseline="0" dirty="0" smtClean="0"/>
              <a:t>Kubernetes Cluster</a:t>
            </a:r>
            <a:r>
              <a:rPr lang="ko-KR" altLang="en-US" baseline="0" dirty="0" smtClean="0"/>
              <a:t>는 크게 </a:t>
            </a:r>
            <a:r>
              <a:rPr lang="en-US" altLang="ko-KR" baseline="0" dirty="0" smtClean="0"/>
              <a:t>Master Node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Worker Node</a:t>
            </a:r>
            <a:r>
              <a:rPr lang="ko-KR" altLang="en-US" baseline="0" dirty="0" smtClean="0"/>
              <a:t>로 구성되어 있습니다</a:t>
            </a:r>
            <a:r>
              <a:rPr lang="en-US" altLang="ko-KR" baseline="0" dirty="0" smtClean="0"/>
              <a:t>.</a:t>
            </a:r>
          </a:p>
          <a:p>
            <a:pPr marL="0" indent="0">
              <a:buNone/>
            </a:pPr>
            <a:r>
              <a:rPr lang="ko-KR" altLang="en-US" baseline="0" dirty="0" smtClean="0"/>
              <a:t>간단히 말하면 마스터 노드는 </a:t>
            </a:r>
            <a:r>
              <a:rPr lang="ko-KR" altLang="en-US" baseline="0" dirty="0" err="1" smtClean="0"/>
              <a:t>쿠버네티스</a:t>
            </a:r>
            <a:r>
              <a:rPr lang="ko-KR" altLang="en-US" baseline="0" dirty="0" smtClean="0"/>
              <a:t> 클러스터 전체를 컨트롤하는 역할을 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워커 노드들의 가용 리소스 현황 등을 파악해서 최적으로 컨테이너를 배치하고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모니터링하는 등의 일들을 수행하는 것입니다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워커 노드에는 실제 동작하는 </a:t>
            </a:r>
            <a:r>
              <a:rPr lang="ko-KR" altLang="en-US" baseline="0" dirty="0" err="1" smtClean="0"/>
              <a:t>파드들이</a:t>
            </a:r>
            <a:r>
              <a:rPr lang="ko-KR" altLang="en-US" baseline="0" dirty="0" smtClean="0"/>
              <a:t> 올라가는 곳입니다</a:t>
            </a:r>
            <a:r>
              <a:rPr lang="en-US" altLang="ko-KR" baseline="0" dirty="0" smtClean="0"/>
              <a:t>.</a:t>
            </a:r>
          </a:p>
          <a:p>
            <a:pPr marL="0" indent="0">
              <a:buNone/>
            </a:pPr>
            <a:endParaRPr lang="en-US" altLang="ko-KR" baseline="0" dirty="0" smtClean="0"/>
          </a:p>
          <a:p>
            <a:pPr marL="0" indent="0">
              <a:buNone/>
            </a:pPr>
            <a:r>
              <a:rPr lang="ko-KR" altLang="en-US" baseline="0" dirty="0" smtClean="0"/>
              <a:t>그런데 이 </a:t>
            </a:r>
            <a:r>
              <a:rPr lang="ko-KR" altLang="en-US" baseline="0" dirty="0" err="1" smtClean="0"/>
              <a:t>쿠버네티스의</a:t>
            </a:r>
            <a:r>
              <a:rPr lang="ko-KR" altLang="en-US" baseline="0" dirty="0" smtClean="0"/>
              <a:t> 큰 특징 중의 하나가 자동으로 최적의 배포를 해준다는 것이거든요</a:t>
            </a:r>
            <a:r>
              <a:rPr lang="en-US" altLang="ko-KR" baseline="0" dirty="0" smtClean="0"/>
              <a:t>? </a:t>
            </a:r>
            <a:r>
              <a:rPr lang="ko-KR" altLang="en-US" baseline="0" dirty="0" smtClean="0"/>
              <a:t>예를 들면 이 노드들 중에 얘가 더 자원이 많이 남았다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덜바쁘다</a:t>
            </a:r>
            <a:r>
              <a:rPr lang="ko-KR" altLang="en-US" baseline="0" dirty="0" smtClean="0"/>
              <a:t> 라고 하면 여기에 </a:t>
            </a:r>
            <a:r>
              <a:rPr lang="ko-KR" altLang="en-US" baseline="0" dirty="0" err="1" smtClean="0"/>
              <a:t>파드를</a:t>
            </a:r>
            <a:r>
              <a:rPr lang="ko-KR" altLang="en-US" baseline="0" dirty="0" smtClean="0"/>
              <a:t> 배포해주는 거죠</a:t>
            </a:r>
            <a:r>
              <a:rPr lang="en-US" altLang="ko-KR" baseline="0" dirty="0" smtClean="0"/>
              <a:t>! </a:t>
            </a:r>
            <a:r>
              <a:rPr lang="ko-KR" altLang="en-US" baseline="0" dirty="0" smtClean="0"/>
              <a:t>이 일을 알아서 해줍니다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저희는 </a:t>
            </a:r>
            <a:r>
              <a:rPr lang="en-US" altLang="ko-KR" baseline="0" dirty="0" smtClean="0"/>
              <a:t>pod</a:t>
            </a:r>
            <a:r>
              <a:rPr lang="ko-KR" altLang="en-US" baseline="0" dirty="0" smtClean="0"/>
              <a:t>를 배포해줘</a:t>
            </a:r>
            <a:r>
              <a:rPr lang="en-US" altLang="ko-KR" baseline="0" dirty="0" smtClean="0"/>
              <a:t>!</a:t>
            </a:r>
            <a:r>
              <a:rPr lang="ko-KR" altLang="en-US" baseline="0" dirty="0" smtClean="0"/>
              <a:t>라고만 명령을 내리고 최적으로 배포를 하는 건 </a:t>
            </a:r>
            <a:r>
              <a:rPr lang="ko-KR" altLang="en-US" baseline="0" dirty="0" err="1" smtClean="0"/>
              <a:t>쿠버네티스가</a:t>
            </a:r>
            <a:r>
              <a:rPr lang="ko-KR" altLang="en-US" baseline="0" dirty="0" smtClean="0"/>
              <a:t> 알아서 해준다는 것입니다</a:t>
            </a:r>
            <a:r>
              <a:rPr lang="en-US" altLang="ko-KR" baseline="0" dirty="0" smtClean="0"/>
              <a:t>.</a:t>
            </a:r>
            <a:endParaRPr lang="en-US" altLang="ko-KR" baseline="0" dirty="0" smtClean="0"/>
          </a:p>
          <a:p>
            <a:pPr marL="0" indent="0">
              <a:buNone/>
            </a:pPr>
            <a:endParaRPr lang="en-US" altLang="ko-KR" baseline="0" dirty="0" smtClean="0"/>
          </a:p>
          <a:p>
            <a:pPr fontAlgn="base"/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etcd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클러스터 안의 각 구성요소들에 대한 정보가 키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 형태로 저장된 데이터베이스</a:t>
            </a:r>
          </a:p>
          <a:p>
            <a:pPr fontAlgn="base"/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스케줄러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-scheduler)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애플리케이션 구동에 필요한 각 컨테이너에 대해 클러스터 내 최적의 배포를 수행하는 스케줄러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파드를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어느 노드에 배치할지 결정하는 프로세스다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결정만 한다는 점에 주의할 것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실제로 해당 노드에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파드를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하는 작업은 아래에서 다룰 </a:t>
            </a:r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kubelet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수행한다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스케줄러가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파드를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할당할 때 노드에 우선순위를 부여하는 단계는 다음과 같다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물론 여기에 적용되는 기준은 필요에 따라 우회하거나 변경할 수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파드가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요구하는 컴퓨팅 자원</a:t>
            </a:r>
            <a:r>
              <a:rPr lang="en-US" altLang="ko-K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(CPU, </a:t>
            </a:r>
            <a:r>
              <a:rPr lang="ko-KR" alt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메모리 등</a:t>
            </a:r>
            <a:r>
              <a:rPr lang="en-US" altLang="ko-K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기준으로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필터링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파드가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배치된 이후 해당 노드에 남게 될 잔여 컴퓨팅 자원의 양을 기준으로 우선순위 책정</a:t>
            </a:r>
          </a:p>
          <a:p>
            <a:pPr fontAlgn="base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컨트롤러 매니저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-controller-manager)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다운된 노드는 없는지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파드가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개수만큼 잘 돌아가고 있는지 등 제대로 된 상태로 잘 구동되고 있는지를 관리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(Node),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디플로이먼트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(Deployment),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어카운트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(Service Account)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등을 담당하는 컨트롤러들을 구동하는 역할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클러스터에서 구동되는 리소스들을 유지 관리하는 프로세스들의 집합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 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kube-apiserver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쿠버네티스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클러스터의 안내데스크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접수처 같은 역할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kubectl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사용해 각종 명령을 수행하면 명령들이 </a:t>
            </a:r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kube-apiserver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전송되고 이 요청들을 처리 흐름에 따라 적절한 컴포넌트로 전달하는 역할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클러스터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구성 요소들의 상호 통신에 필요한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쿠버네티스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관리하는 컴포넌트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쿠버네티스는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 통신을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중심으로 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설계 사상을 바탕에 두고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이에 맞게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쿠버네티스의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모든 객체들은 원칙적으로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바라보며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통해서만 통신하도록 되어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 클러스터의 각 요소들을 모니터링하며 작업을 수행하도록 해주는 중앙 접근 포인트의 역할을 하는 것이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kubelet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클러스터의 각 노드에서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서버를 통해 들어오는 신호를 모니터링하고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파드에서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컨테이너가 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기능대로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정상 동작하도록 관리하는 에이전트</a:t>
            </a:r>
          </a:p>
          <a:p>
            <a:pPr fontAlgn="base"/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-proxy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클러스터의 각 노드에서 실행되는 네트워크 프록시 서비스</a:t>
            </a:r>
          </a:p>
          <a:p>
            <a:pPr marL="0" indent="0">
              <a:buNone/>
            </a:pPr>
            <a:endParaRPr lang="en-US" altLang="ko-KR" baseline="0" dirty="0" smtClean="0"/>
          </a:p>
          <a:p>
            <a:pPr marL="0" indent="0">
              <a:buNone/>
            </a:pPr>
            <a:endParaRPr lang="en-US" altLang="ko-KR" baseline="0" dirty="0" smtClean="0"/>
          </a:p>
          <a:p>
            <a:pPr marL="0" indent="0">
              <a:buNone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47FDCA-B07E-4C36-B38E-F8A997EE98C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9206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그럼 이제부터 본격적으로 </a:t>
            </a:r>
            <a:r>
              <a:rPr lang="en-US" altLang="ko-KR" dirty="0" smtClean="0"/>
              <a:t>Kubernetes</a:t>
            </a:r>
            <a:r>
              <a:rPr lang="ko-KR" altLang="en-US" dirty="0" smtClean="0"/>
              <a:t>의 기본 </a:t>
            </a:r>
            <a:r>
              <a:rPr lang="en-US" altLang="ko-KR" dirty="0" smtClean="0"/>
              <a:t>Object</a:t>
            </a:r>
            <a:r>
              <a:rPr lang="ko-KR" altLang="en-US" dirty="0" smtClean="0"/>
              <a:t>들에 대해 </a:t>
            </a:r>
            <a:r>
              <a:rPr lang="ko-KR" altLang="en-US" dirty="0" err="1" smtClean="0"/>
              <a:t>설명드리겠습니다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7FDCA-B07E-4C36-B38E-F8A997EE98C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3728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앞으로 </a:t>
            </a:r>
            <a:r>
              <a:rPr lang="en-US" altLang="ko-KR" dirty="0" smtClean="0"/>
              <a:t>object</a:t>
            </a:r>
            <a:r>
              <a:rPr lang="ko-KR" altLang="en-US" dirty="0" smtClean="0"/>
              <a:t>들을 만들기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위해 많은 </a:t>
            </a:r>
            <a:r>
              <a:rPr lang="en-US" altLang="ko-KR" baseline="0" dirty="0" err="1" smtClean="0"/>
              <a:t>yaml</a:t>
            </a:r>
            <a:r>
              <a:rPr lang="ko-KR" altLang="en-US" baseline="0" dirty="0" smtClean="0"/>
              <a:t>들을 사용하게 될 텐데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간단히 </a:t>
            </a:r>
            <a:r>
              <a:rPr lang="en-US" altLang="ko-KR" baseline="0" dirty="0" err="1" smtClean="0"/>
              <a:t>yaml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파일을 분석하면서 작성법을 알아보겠다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7FDCA-B07E-4C36-B38E-F8A997EE98C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4810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전에 앞서 </a:t>
            </a:r>
            <a:r>
              <a:rPr lang="en-US" altLang="ko-KR" dirty="0" smtClean="0"/>
              <a:t>‘</a:t>
            </a:r>
            <a:r>
              <a:rPr lang="en-US" altLang="ko-KR" dirty="0" err="1" smtClean="0"/>
              <a:t>yaml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파일을 어떻게 작성하지</a:t>
            </a:r>
            <a:r>
              <a:rPr lang="en-US" altLang="ko-KR" dirty="0" smtClean="0"/>
              <a:t>,,?’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너무 </a:t>
            </a:r>
            <a:r>
              <a:rPr lang="ko-KR" altLang="en-US" dirty="0" err="1" smtClean="0"/>
              <a:t>겁먹어하지</a:t>
            </a:r>
            <a:r>
              <a:rPr lang="ko-KR" altLang="en-US" dirty="0" smtClean="0"/>
              <a:t> 않으셔도 되는게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공식 사이트에 기본적인 템플릿들이 다 나와있습니다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이걸 기반으로 </a:t>
            </a:r>
            <a:r>
              <a:rPr lang="ko-KR" altLang="en-US" dirty="0" err="1" smtClean="0"/>
              <a:t>응용하셔서</a:t>
            </a:r>
            <a:r>
              <a:rPr lang="ko-KR" altLang="en-US" dirty="0" smtClean="0"/>
              <a:t> 작성하시면 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사진의 경우에는 </a:t>
            </a:r>
            <a:r>
              <a:rPr lang="en-US" altLang="ko-KR" dirty="0" smtClean="0"/>
              <a:t>pod</a:t>
            </a:r>
            <a:r>
              <a:rPr lang="ko-KR" altLang="en-US" dirty="0" smtClean="0"/>
              <a:t>를</a:t>
            </a:r>
            <a:r>
              <a:rPr lang="ko-KR" altLang="en-US" baseline="0" dirty="0" smtClean="0"/>
              <a:t> 생성하는 </a:t>
            </a:r>
            <a:r>
              <a:rPr lang="en-US" altLang="ko-KR" baseline="0" dirty="0" err="1" smtClean="0"/>
              <a:t>yaml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파일입니다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47FDCA-B07E-4C36-B38E-F8A997EE98C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35889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가장 기초적이고 중요한 개념인 </a:t>
            </a:r>
            <a:r>
              <a:rPr lang="ko-KR" altLang="en-US" dirty="0" err="1" smtClean="0"/>
              <a:t>파드입니다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7FDCA-B07E-4C36-B38E-F8A997EE98C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511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쿠버네티스에서는</a:t>
            </a:r>
            <a:r>
              <a:rPr lang="ko-KR" altLang="en-US" dirty="0" smtClean="0"/>
              <a:t> </a:t>
            </a:r>
            <a:r>
              <a:rPr lang="ko-KR" altLang="en-US" dirty="0" smtClean="0"/>
              <a:t>컨테이너 애플리케이션을 배포하기 위한 기본 단위로 </a:t>
            </a:r>
            <a:r>
              <a:rPr lang="ko-KR" altLang="en-US" dirty="0" err="1" smtClean="0"/>
              <a:t>파드라는</a:t>
            </a:r>
            <a:r>
              <a:rPr lang="ko-KR" altLang="en-US" dirty="0" smtClean="0"/>
              <a:t> 개념을 사용하는데요</a:t>
            </a:r>
            <a:r>
              <a:rPr lang="en-US" altLang="ko-KR" dirty="0" smtClean="0"/>
              <a:t>, 1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파드에는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개의 컨테이너가 올라갈 수도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여러 개의 컨테이너가 올라갈 수도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*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도커</a:t>
            </a:r>
            <a:r>
              <a:rPr lang="ko-KR" altLang="en-US" baseline="0" dirty="0" smtClean="0"/>
              <a:t> 컨테이너가 아닌 </a:t>
            </a:r>
            <a:r>
              <a:rPr lang="ko-KR" altLang="en-US" baseline="0" dirty="0" err="1" smtClean="0"/>
              <a:t>파드를</a:t>
            </a:r>
            <a:r>
              <a:rPr lang="ko-KR" altLang="en-US" baseline="0" dirty="0" smtClean="0"/>
              <a:t> 사용하는 이유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여러 리눅스 네임스페이스를 공유하는 여러 컨테이너들을 추상화된 집합으로 사용하기 위함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7FDCA-B07E-4C36-B38E-F8A997EE98C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4602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그럼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nginx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컨테이너로 구성된 </a:t>
            </a:r>
            <a:r>
              <a:rPr lang="ko-KR" altLang="en-US" baseline="0" dirty="0" err="1" smtClean="0"/>
              <a:t>파드의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yaml</a:t>
            </a:r>
            <a:r>
              <a:rPr lang="ko-KR" altLang="en-US" baseline="0" dirty="0" smtClean="0"/>
              <a:t>파일을 보면서 </a:t>
            </a:r>
            <a:r>
              <a:rPr lang="en-US" altLang="ko-KR" baseline="0" dirty="0" err="1" smtClean="0"/>
              <a:t>yaml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파일을 이해해보도록 하겠습니다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err="1" smtClean="0"/>
              <a:t>yaml</a:t>
            </a:r>
            <a:r>
              <a:rPr lang="ko-KR" altLang="en-US" baseline="0" dirty="0" smtClean="0"/>
              <a:t>파일은 일반적으로 </a:t>
            </a:r>
            <a:r>
              <a:rPr lang="en-US" altLang="ko-KR" baseline="0" dirty="0" err="1" smtClean="0"/>
              <a:t>apiversion</a:t>
            </a:r>
            <a:r>
              <a:rPr lang="en-US" altLang="ko-KR" baseline="0" dirty="0" smtClean="0"/>
              <a:t>, kind, metadata, spec </a:t>
            </a:r>
            <a:r>
              <a:rPr lang="ko-KR" altLang="en-US" baseline="0" dirty="0" smtClean="0"/>
              <a:t>네 가지 항목으로 구성되는데요</a:t>
            </a:r>
            <a:r>
              <a:rPr lang="en-US" altLang="ko-KR" baseline="0" dirty="0" smtClean="0"/>
              <a:t>,</a:t>
            </a:r>
          </a:p>
          <a:p>
            <a:endParaRPr lang="en-US" altLang="ko-KR" baseline="0" dirty="0" smtClean="0"/>
          </a:p>
          <a:p>
            <a:r>
              <a:rPr lang="en-US" altLang="ko-KR" baseline="0" dirty="0" err="1" smtClean="0"/>
              <a:t>api</a:t>
            </a:r>
            <a:r>
              <a:rPr lang="en-US" altLang="ko-KR" baseline="0" dirty="0" smtClean="0"/>
              <a:t> Version</a:t>
            </a:r>
            <a:r>
              <a:rPr lang="ko-KR" altLang="en-US" baseline="0" dirty="0" smtClean="0"/>
              <a:t>은 </a:t>
            </a:r>
            <a:r>
              <a:rPr lang="en-US" altLang="ko-KR" baseline="0" dirty="0" err="1" smtClean="0"/>
              <a:t>yaml</a:t>
            </a:r>
            <a:r>
              <a:rPr lang="ko-KR" altLang="en-US" baseline="0" dirty="0" smtClean="0"/>
              <a:t>파일에서 정의한 오브젝트의 </a:t>
            </a:r>
            <a:r>
              <a:rPr lang="en-US" altLang="ko-KR" baseline="0" dirty="0" err="1" smtClean="0"/>
              <a:t>api</a:t>
            </a:r>
            <a:r>
              <a:rPr lang="ko-KR" altLang="en-US" baseline="0" dirty="0" smtClean="0"/>
              <a:t>버전을 나타냅니다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지금 당장은 크게 중요하지 않고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오브젝트의 종류나 개발 성숙도에 따라 이 값이 달라질 수 있다는 것 정도만 알고 넘어가시면 됩니다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kind</a:t>
            </a:r>
            <a:r>
              <a:rPr lang="ko-KR" altLang="en-US" baseline="0" dirty="0" smtClean="0"/>
              <a:t>는 이 리소스의 오브젝트 종류를 나타내는데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지금 저희는 </a:t>
            </a:r>
            <a:r>
              <a:rPr lang="en-US" altLang="ko-KR" baseline="0" dirty="0" smtClean="0"/>
              <a:t>pod</a:t>
            </a:r>
            <a:r>
              <a:rPr lang="ko-KR" altLang="en-US" baseline="0" dirty="0" smtClean="0"/>
              <a:t>를 </a:t>
            </a:r>
            <a:r>
              <a:rPr lang="ko-KR" altLang="en-US" baseline="0" dirty="0" err="1" smtClean="0"/>
              <a:t>생성할꺼니까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pod</a:t>
            </a:r>
            <a:r>
              <a:rPr lang="ko-KR" altLang="en-US" baseline="0" dirty="0" smtClean="0"/>
              <a:t>라고 적어줬습니다</a:t>
            </a:r>
            <a:r>
              <a:rPr lang="en-US" altLang="ko-KR" baseline="0" dirty="0" smtClean="0"/>
              <a:t>. </a:t>
            </a:r>
          </a:p>
          <a:p>
            <a:r>
              <a:rPr lang="en-US" altLang="ko-KR" baseline="0" dirty="0" smtClean="0"/>
              <a:t>metadata</a:t>
            </a:r>
            <a:r>
              <a:rPr lang="ko-KR" altLang="en-US" baseline="0" dirty="0" smtClean="0"/>
              <a:t>는 라벨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주석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이름 같은 리소스의 부가 정보를 입력하는 곳입니다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현재 </a:t>
            </a:r>
            <a:r>
              <a:rPr lang="en-US" altLang="ko-KR" baseline="0" dirty="0" smtClean="0"/>
              <a:t>pod</a:t>
            </a:r>
            <a:r>
              <a:rPr lang="ko-KR" altLang="en-US" baseline="0" dirty="0" smtClean="0"/>
              <a:t>의 이름을 </a:t>
            </a:r>
            <a:r>
              <a:rPr lang="en-US" altLang="ko-KR" baseline="0" dirty="0" smtClean="0"/>
              <a:t>my-</a:t>
            </a:r>
            <a:r>
              <a:rPr lang="en-US" altLang="ko-KR" baseline="0" dirty="0" err="1" smtClean="0"/>
              <a:t>nginx</a:t>
            </a:r>
            <a:r>
              <a:rPr lang="ko-KR" altLang="en-US" baseline="0" dirty="0" smtClean="0"/>
              <a:t>로 설정한 걸 보실 수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그리고 </a:t>
            </a:r>
            <a:r>
              <a:rPr lang="en-US" altLang="ko-KR" baseline="0" dirty="0" err="1" smtClean="0"/>
              <a:t>app:nginx</a:t>
            </a:r>
            <a:r>
              <a:rPr lang="ko-KR" altLang="en-US" baseline="0" dirty="0" smtClean="0"/>
              <a:t>라는 라벨도 </a:t>
            </a:r>
            <a:r>
              <a:rPr lang="ko-KR" altLang="en-US" baseline="0" dirty="0" err="1" smtClean="0"/>
              <a:t>붙혀놓았는데요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이걸 </a:t>
            </a:r>
            <a:r>
              <a:rPr lang="ko-KR" altLang="en-US" baseline="0" dirty="0" err="1" smtClean="0"/>
              <a:t>붙힌</a:t>
            </a:r>
            <a:r>
              <a:rPr lang="ko-KR" altLang="en-US" baseline="0" dirty="0" smtClean="0"/>
              <a:t> 이유는 뒤에서 다른 오브젝트를 설명할 때 같이 </a:t>
            </a:r>
            <a:r>
              <a:rPr lang="ko-KR" altLang="en-US" baseline="0" dirty="0" err="1" smtClean="0"/>
              <a:t>설명드리겠습니다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spec</a:t>
            </a:r>
            <a:r>
              <a:rPr lang="ko-KR" altLang="en-US" baseline="0" dirty="0" smtClean="0"/>
              <a:t>에는 리소스를 생성하기 위한 자세한 정보를 입력하게 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여기서는 지금 </a:t>
            </a:r>
            <a:r>
              <a:rPr lang="ko-KR" altLang="en-US" baseline="0" dirty="0" err="1" smtClean="0"/>
              <a:t>파드에서</a:t>
            </a:r>
            <a:r>
              <a:rPr lang="ko-KR" altLang="en-US" baseline="0" dirty="0" smtClean="0"/>
              <a:t> 실행될 컨테이너의 정보가 정의되어 있는데요</a:t>
            </a:r>
            <a:r>
              <a:rPr lang="en-US" altLang="ko-KR" baseline="0" dirty="0" smtClean="0"/>
              <a:t>, image</a:t>
            </a:r>
            <a:r>
              <a:rPr lang="ko-KR" altLang="en-US" baseline="0" dirty="0" smtClean="0"/>
              <a:t>항목에서 사용할 </a:t>
            </a:r>
            <a:r>
              <a:rPr lang="ko-KR" altLang="en-US" baseline="0" dirty="0" err="1" smtClean="0"/>
              <a:t>도커</a:t>
            </a:r>
            <a:r>
              <a:rPr lang="ko-KR" altLang="en-US" baseline="0" dirty="0" smtClean="0"/>
              <a:t> 이미지를 </a:t>
            </a:r>
            <a:r>
              <a:rPr lang="en-US" altLang="ko-KR" baseline="0" dirty="0" smtClean="0"/>
              <a:t>nginx:1.14.0</a:t>
            </a:r>
            <a:r>
              <a:rPr lang="ko-KR" altLang="en-US" baseline="0" dirty="0" smtClean="0"/>
              <a:t>버전으로 지정해주었고</a:t>
            </a:r>
            <a:r>
              <a:rPr lang="en-US" altLang="ko-KR" baseline="0" dirty="0" smtClean="0"/>
              <a:t>, name</a:t>
            </a:r>
            <a:r>
              <a:rPr lang="ko-KR" altLang="en-US" baseline="0" dirty="0" smtClean="0"/>
              <a:t>에서 컨테이너의 이름을 </a:t>
            </a:r>
            <a:r>
              <a:rPr lang="en-US" altLang="ko-KR" baseline="0" dirty="0" smtClean="0"/>
              <a:t>my-</a:t>
            </a:r>
            <a:r>
              <a:rPr lang="en-US" altLang="ko-KR" baseline="0" dirty="0" err="1" smtClean="0"/>
              <a:t>nginx</a:t>
            </a:r>
            <a:r>
              <a:rPr lang="ko-KR" altLang="en-US" baseline="0" dirty="0" smtClean="0"/>
              <a:t>로</a:t>
            </a:r>
            <a:r>
              <a:rPr lang="en-US" altLang="ko-KR" baseline="0" dirty="0" smtClean="0"/>
              <a:t>, ports</a:t>
            </a:r>
            <a:r>
              <a:rPr lang="ko-KR" altLang="en-US" baseline="0" dirty="0" smtClean="0"/>
              <a:t>항목에서 </a:t>
            </a:r>
            <a:r>
              <a:rPr lang="en-US" altLang="ko-KR" baseline="0" dirty="0" err="1" smtClean="0"/>
              <a:t>nginx</a:t>
            </a:r>
            <a:r>
              <a:rPr lang="ko-KR" altLang="en-US" baseline="0" dirty="0" smtClean="0"/>
              <a:t>컨테이너가 사용할 포트인 </a:t>
            </a:r>
            <a:r>
              <a:rPr lang="en-US" altLang="ko-KR" baseline="0" dirty="0" smtClean="0"/>
              <a:t>80</a:t>
            </a:r>
            <a:r>
              <a:rPr lang="ko-KR" altLang="en-US" baseline="0" dirty="0" smtClean="0"/>
              <a:t>번 포트를 입력한 걸 볼 수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이렇게 작성한 </a:t>
            </a:r>
            <a:r>
              <a:rPr lang="en-US" altLang="ko-KR" baseline="0" dirty="0" err="1" smtClean="0"/>
              <a:t>yaml</a:t>
            </a:r>
            <a:r>
              <a:rPr lang="ko-KR" altLang="en-US" baseline="0" dirty="0" smtClean="0"/>
              <a:t>파일을 가지고 </a:t>
            </a:r>
            <a:r>
              <a:rPr lang="en-US" altLang="ko-KR" baseline="0" dirty="0" err="1" smtClean="0"/>
              <a:t>kubectl</a:t>
            </a:r>
            <a:r>
              <a:rPr lang="en-US" altLang="ko-KR" baseline="0" dirty="0" smtClean="0"/>
              <a:t> apply –f </a:t>
            </a:r>
            <a:r>
              <a:rPr lang="ko-KR" altLang="en-US" baseline="0" dirty="0" smtClean="0"/>
              <a:t>명령어를 입력하게 되면 </a:t>
            </a:r>
            <a:r>
              <a:rPr lang="ko-KR" altLang="en-US" baseline="0" dirty="0" err="1" smtClean="0"/>
              <a:t>쿠버네티스에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파드를</a:t>
            </a:r>
            <a:r>
              <a:rPr lang="ko-KR" altLang="en-US" baseline="0" dirty="0" smtClean="0"/>
              <a:t> 생성됩니다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47FDCA-B07E-4C36-B38E-F8A997EE98C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595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  <a:p>
            <a:r>
              <a:rPr lang="ko-KR" altLang="en-US" baseline="0" dirty="0" smtClean="0"/>
              <a:t>요새 대세인 </a:t>
            </a:r>
            <a:r>
              <a:rPr lang="en-US" altLang="ko-KR" baseline="0" dirty="0" smtClean="0"/>
              <a:t>MSA </a:t>
            </a:r>
            <a:r>
              <a:rPr lang="ko-KR" altLang="en-US" baseline="0" dirty="0" smtClean="0"/>
              <a:t>아키텍처에 반해 기존에는 </a:t>
            </a:r>
            <a:r>
              <a:rPr lang="en-US" altLang="ko-KR" baseline="0" dirty="0" smtClean="0"/>
              <a:t>Monolithic Architecture </a:t>
            </a:r>
            <a:r>
              <a:rPr lang="ko-KR" altLang="en-US" baseline="0" dirty="0" smtClean="0"/>
              <a:t>들이 많았는데요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이는 모든 구성요소가 한 프로젝트에 통합되어 있는 구조를 말합니다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형태가 간단하다는 장점은 있지만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프로젝트 규모가 일정 정도를 넘어 커지면 문제가 발생합니다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부분 장애가 전체 서비스로 확대될 수도 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복잡해진 시스템 구조를 파악하기도 어렵습니다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또한 하나의 서비스만 수정해도 연관된 서비스들을 수정해야하며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배포할 때도 다시 다 배포해야되기 때문에 배포 시간이 급증한다는 단점도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이런 </a:t>
            </a:r>
            <a:r>
              <a:rPr lang="en-US" altLang="ko-KR" baseline="0" dirty="0" smtClean="0"/>
              <a:t>Monolithic Architecture</a:t>
            </a:r>
            <a:r>
              <a:rPr lang="ko-KR" altLang="en-US" baseline="0" dirty="0" smtClean="0"/>
              <a:t>의 단점을 극복하고자 등장한 게 </a:t>
            </a:r>
            <a:r>
              <a:rPr lang="en-US" altLang="ko-KR" baseline="0" dirty="0" smtClean="0"/>
              <a:t>MSA</a:t>
            </a:r>
            <a:r>
              <a:rPr lang="ko-KR" altLang="en-US" baseline="0" dirty="0" smtClean="0"/>
              <a:t>인데요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출처</a:t>
            </a:r>
            <a:r>
              <a:rPr lang="en-US" altLang="ko-KR" baseline="0" dirty="0" smtClean="0"/>
              <a:t>: https://boying-blog.tistory.com/29</a:t>
            </a:r>
          </a:p>
          <a:p>
            <a:endParaRPr lang="en-US" altLang="ko-KR" baseline="0" dirty="0" smtClean="0"/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47FDCA-B07E-4C36-B38E-F8A997EE98C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91421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만약 노드가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개인 클러스터라면 </a:t>
            </a:r>
            <a:r>
              <a:rPr lang="ko-KR" altLang="en-US" dirty="0" err="1" smtClean="0"/>
              <a:t>이런식으로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뿅</a:t>
            </a:r>
            <a:r>
              <a:rPr lang="ko-KR" altLang="en-US" dirty="0" smtClean="0"/>
              <a:t> 뜨게 되겠죠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7FDCA-B07E-4C36-B38E-F8A997EE98C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2657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다음으로 살펴볼 </a:t>
            </a:r>
            <a:r>
              <a:rPr lang="en-US" altLang="ko-KR" baseline="0" dirty="0" smtClean="0"/>
              <a:t>object</a:t>
            </a:r>
            <a:r>
              <a:rPr lang="ko-KR" altLang="en-US" baseline="0" dirty="0" smtClean="0"/>
              <a:t>는 </a:t>
            </a:r>
            <a:r>
              <a:rPr lang="en-US" altLang="ko-KR" baseline="0" dirty="0" err="1" smtClean="0"/>
              <a:t>replicaset</a:t>
            </a:r>
            <a:r>
              <a:rPr lang="ko-KR" altLang="en-US" baseline="0" dirty="0" smtClean="0"/>
              <a:t>과 </a:t>
            </a:r>
            <a:r>
              <a:rPr lang="en-US" altLang="ko-KR" baseline="0" dirty="0" smtClean="0"/>
              <a:t>deployment </a:t>
            </a:r>
            <a:r>
              <a:rPr lang="ko-KR" altLang="en-US" baseline="0" dirty="0" smtClean="0"/>
              <a:t>입니다</a:t>
            </a:r>
            <a:r>
              <a:rPr lang="en-US" altLang="ko-KR" baseline="0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7FDCA-B07E-4C36-B38E-F8A997EE98C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5002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</a:t>
            </a:r>
            <a:r>
              <a:rPr lang="en-US" altLang="ko-KR" dirty="0" err="1" smtClean="0"/>
              <a:t>ReplicaSet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파드가</a:t>
            </a:r>
            <a:r>
              <a:rPr lang="ko-KR" altLang="en-US" dirty="0" smtClean="0"/>
              <a:t> 항상 지정된 개수만큼 실행되도록 관리하는 컨트롤러 인데요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쉽게 말하면 동일한 </a:t>
            </a:r>
            <a:r>
              <a:rPr lang="ko-KR" altLang="en-US" dirty="0" err="1" smtClean="0"/>
              <a:t>파드를</a:t>
            </a:r>
            <a:r>
              <a:rPr lang="ko-KR" altLang="en-US" dirty="0" smtClean="0"/>
              <a:t> 여러 개 만들어주는 애입니다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7FDCA-B07E-4C36-B38E-F8A997EE98C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0394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바로 </a:t>
            </a:r>
            <a:r>
              <a:rPr lang="en-US" altLang="ko-KR" baseline="0" dirty="0" err="1" smtClean="0"/>
              <a:t>ReplicaSet</a:t>
            </a:r>
            <a:r>
              <a:rPr lang="ko-KR" altLang="en-US" baseline="0" dirty="0" smtClean="0"/>
              <a:t>의 </a:t>
            </a:r>
            <a:r>
              <a:rPr lang="en-US" altLang="ko-KR" baseline="0" dirty="0" err="1" smtClean="0"/>
              <a:t>yaml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파일을 살펴보겠습니다</a:t>
            </a:r>
            <a:r>
              <a:rPr lang="en-US" altLang="ko-KR" baseline="0" dirty="0" smtClean="0"/>
              <a:t>. kind</a:t>
            </a:r>
            <a:r>
              <a:rPr lang="ko-KR" altLang="en-US" baseline="0" dirty="0" smtClean="0"/>
              <a:t>는 </a:t>
            </a:r>
            <a:r>
              <a:rPr lang="en-US" altLang="ko-KR" baseline="0" dirty="0" err="1" smtClean="0"/>
              <a:t>Replicaset</a:t>
            </a:r>
            <a:r>
              <a:rPr lang="ko-KR" altLang="en-US" baseline="0" dirty="0" smtClean="0"/>
              <a:t>으로 명시되어 있고요</a:t>
            </a:r>
            <a:r>
              <a:rPr lang="en-US" altLang="ko-KR" baseline="0" dirty="0" smtClean="0"/>
              <a:t>. metadata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name</a:t>
            </a:r>
            <a:r>
              <a:rPr lang="ko-KR" altLang="en-US" baseline="0" dirty="0" smtClean="0"/>
              <a:t>값을 설정해 </a:t>
            </a:r>
            <a:r>
              <a:rPr lang="en-US" altLang="ko-KR" baseline="0" dirty="0" smtClean="0"/>
              <a:t>my-</a:t>
            </a:r>
            <a:r>
              <a:rPr lang="en-US" altLang="ko-KR" baseline="0" dirty="0" err="1" smtClean="0"/>
              <a:t>nginx</a:t>
            </a:r>
            <a:r>
              <a:rPr lang="en-US" altLang="ko-KR" baseline="0" dirty="0" smtClean="0"/>
              <a:t>-</a:t>
            </a:r>
            <a:r>
              <a:rPr lang="en-US" altLang="ko-KR" baseline="0" dirty="0" err="1" smtClean="0"/>
              <a:t>rs</a:t>
            </a:r>
            <a:r>
              <a:rPr lang="ko-KR" altLang="en-US" baseline="0" dirty="0" smtClean="0"/>
              <a:t>라는 이름을 붙여주었습니다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라벨도 붙여져 있고요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여기서 중요한 건 빨간 네모로 표시된 </a:t>
            </a:r>
            <a:r>
              <a:rPr lang="en-US" altLang="ko-KR" baseline="0" dirty="0" smtClean="0"/>
              <a:t>spec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replicas </a:t>
            </a:r>
            <a:r>
              <a:rPr lang="ko-KR" altLang="en-US" baseline="0" dirty="0" smtClean="0"/>
              <a:t>항목인데요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 항목은 동일한 </a:t>
            </a:r>
            <a:r>
              <a:rPr lang="ko-KR" altLang="en-US" baseline="0" dirty="0" err="1" smtClean="0"/>
              <a:t>파드를</a:t>
            </a:r>
            <a:r>
              <a:rPr lang="ko-KR" altLang="en-US" baseline="0" dirty="0" smtClean="0"/>
              <a:t> 몇 개 </a:t>
            </a:r>
            <a:r>
              <a:rPr lang="ko-KR" altLang="en-US" baseline="0" dirty="0" err="1" smtClean="0"/>
              <a:t>유지시킬건지를</a:t>
            </a:r>
            <a:r>
              <a:rPr lang="ko-KR" altLang="en-US" baseline="0" dirty="0" smtClean="0"/>
              <a:t> 설명합니다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즉 여기서 </a:t>
            </a:r>
            <a:r>
              <a:rPr lang="en-US" altLang="ko-KR" baseline="0" dirty="0" smtClean="0"/>
              <a:t>replicas</a:t>
            </a:r>
            <a:r>
              <a:rPr lang="ko-KR" altLang="en-US" baseline="0" dirty="0" smtClean="0"/>
              <a:t>값이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이라는 건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개의 </a:t>
            </a:r>
            <a:r>
              <a:rPr lang="en-US" altLang="ko-KR" baseline="0" dirty="0" smtClean="0"/>
              <a:t>pod</a:t>
            </a:r>
            <a:r>
              <a:rPr lang="ko-KR" altLang="en-US" baseline="0" dirty="0" smtClean="0"/>
              <a:t>가 항상 동작되게끔 보장한다는 걸 의미합니다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여기서 보장한다는 건 실수로 </a:t>
            </a:r>
            <a:r>
              <a:rPr lang="en-US" altLang="ko-KR" baseline="0" dirty="0" smtClean="0"/>
              <a:t>pod</a:t>
            </a:r>
            <a:r>
              <a:rPr lang="ko-KR" altLang="en-US" baseline="0" dirty="0" smtClean="0"/>
              <a:t>를 삭제했거나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혹은 </a:t>
            </a:r>
            <a:r>
              <a:rPr lang="en-US" altLang="ko-KR" baseline="0" dirty="0" smtClean="0"/>
              <a:t>pod</a:t>
            </a:r>
            <a:r>
              <a:rPr lang="ko-KR" altLang="en-US" baseline="0" dirty="0" smtClean="0"/>
              <a:t>가 </a:t>
            </a:r>
            <a:r>
              <a:rPr lang="ko-KR" altLang="en-US" baseline="0" dirty="0" err="1" smtClean="0"/>
              <a:t>고장이나더라도</a:t>
            </a:r>
            <a:r>
              <a:rPr lang="ko-KR" altLang="en-US" baseline="0" dirty="0" smtClean="0"/>
              <a:t> 새로운 </a:t>
            </a:r>
            <a:r>
              <a:rPr lang="en-US" altLang="ko-KR" baseline="0" dirty="0" smtClean="0"/>
              <a:t>pod</a:t>
            </a:r>
            <a:r>
              <a:rPr lang="ko-KR" altLang="en-US" baseline="0" dirty="0" smtClean="0"/>
              <a:t>를 띄움으로써 항상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개의 </a:t>
            </a:r>
            <a:r>
              <a:rPr lang="en-US" altLang="ko-KR" baseline="0" dirty="0" smtClean="0"/>
              <a:t>pod</a:t>
            </a:r>
            <a:r>
              <a:rPr lang="ko-KR" altLang="en-US" baseline="0" dirty="0" smtClean="0"/>
              <a:t>가 동작하게끔 만든다는 것입니다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template</a:t>
            </a:r>
            <a:r>
              <a:rPr lang="ko-KR" altLang="en-US" baseline="0" dirty="0" smtClean="0"/>
              <a:t> 아래 주황색 네모 부분은 어디서 많이 보신 걸 텐데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맞습니다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pod</a:t>
            </a:r>
            <a:r>
              <a:rPr lang="ko-KR" altLang="en-US" baseline="0" dirty="0" smtClean="0"/>
              <a:t>를 생성하는 </a:t>
            </a:r>
            <a:r>
              <a:rPr lang="en-US" altLang="ko-KR" baseline="0" dirty="0" err="1" smtClean="0"/>
              <a:t>yaml</a:t>
            </a:r>
            <a:r>
              <a:rPr lang="ko-KR" altLang="en-US" baseline="0" dirty="0" smtClean="0"/>
              <a:t>가 </a:t>
            </a:r>
            <a:r>
              <a:rPr lang="ko-KR" altLang="en-US" baseline="0" dirty="0" err="1" smtClean="0"/>
              <a:t>동일해요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즉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여기는 어떠한 </a:t>
            </a:r>
            <a:r>
              <a:rPr lang="ko-KR" altLang="en-US" baseline="0" dirty="0" err="1" smtClean="0"/>
              <a:t>파드를</a:t>
            </a:r>
            <a:r>
              <a:rPr lang="ko-KR" altLang="en-US" baseline="0" dirty="0" smtClean="0"/>
              <a:t> 생성할 건지 명시하는 부분인 것입니다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보통 </a:t>
            </a:r>
            <a:r>
              <a:rPr lang="ko-KR" altLang="en-US" baseline="0" dirty="0" err="1" smtClean="0"/>
              <a:t>파드</a:t>
            </a:r>
            <a:r>
              <a:rPr lang="ko-KR" altLang="en-US" baseline="0" dirty="0" smtClean="0"/>
              <a:t> 템플릿 이라고 말하기도 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여기서 그럼 이제 설명을 안 드린 부분은 이 </a:t>
            </a:r>
            <a:r>
              <a:rPr lang="en-US" altLang="ko-KR" baseline="0" dirty="0" smtClean="0"/>
              <a:t>Selector : </a:t>
            </a:r>
            <a:r>
              <a:rPr lang="en-US" altLang="ko-KR" baseline="0" dirty="0" err="1" smtClean="0"/>
              <a:t>matchLabels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부분인데요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음 </a:t>
            </a:r>
            <a:r>
              <a:rPr lang="en-US" altLang="ko-KR" baseline="0" dirty="0" err="1" smtClean="0"/>
              <a:t>replicaset</a:t>
            </a:r>
            <a:r>
              <a:rPr lang="ko-KR" altLang="en-US" baseline="0" dirty="0" smtClean="0"/>
              <a:t>을 배포하면 </a:t>
            </a:r>
            <a:r>
              <a:rPr lang="en-US" altLang="ko-KR" baseline="0" dirty="0" smtClean="0"/>
              <a:t>pod</a:t>
            </a:r>
            <a:r>
              <a:rPr lang="ko-KR" altLang="en-US" baseline="0" dirty="0" smtClean="0"/>
              <a:t>가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개 생성되고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또 이 </a:t>
            </a:r>
            <a:r>
              <a:rPr lang="en-US" altLang="ko-KR" baseline="0" dirty="0" err="1" smtClean="0"/>
              <a:t>replicaset</a:t>
            </a:r>
            <a:r>
              <a:rPr lang="ko-KR" altLang="en-US" baseline="0" dirty="0" smtClean="0"/>
              <a:t>을 삭제하면 배포됐던 </a:t>
            </a:r>
            <a:r>
              <a:rPr lang="en-US" altLang="ko-KR" baseline="0" dirty="0" smtClean="0"/>
              <a:t>pod 3</a:t>
            </a:r>
            <a:r>
              <a:rPr lang="ko-KR" altLang="en-US" baseline="0" dirty="0" smtClean="0"/>
              <a:t>개도 같이 삭제가 되거든요</a:t>
            </a:r>
            <a:r>
              <a:rPr lang="en-US" altLang="ko-KR" baseline="0" dirty="0" smtClean="0"/>
              <a:t>? </a:t>
            </a:r>
            <a:r>
              <a:rPr lang="ko-KR" altLang="en-US" baseline="0" dirty="0" smtClean="0"/>
              <a:t>그럼 이제 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 </a:t>
            </a:r>
            <a:r>
              <a:rPr lang="en-US" altLang="ko-KR" baseline="0" dirty="0" err="1" smtClean="0"/>
              <a:t>replicaset</a:t>
            </a:r>
            <a:r>
              <a:rPr lang="ko-KR" altLang="en-US" baseline="0" dirty="0" smtClean="0"/>
              <a:t>과 </a:t>
            </a:r>
            <a:r>
              <a:rPr lang="en-US" altLang="ko-KR" baseline="0" dirty="0" smtClean="0"/>
              <a:t>pod</a:t>
            </a:r>
            <a:r>
              <a:rPr lang="ko-KR" altLang="en-US" baseline="0" dirty="0" smtClean="0"/>
              <a:t>가 </a:t>
            </a:r>
            <a:r>
              <a:rPr lang="ko-KR" altLang="en-US" baseline="0" dirty="0" err="1" smtClean="0"/>
              <a:t>연결이되어있구나</a:t>
            </a:r>
            <a:r>
              <a:rPr lang="en-US" altLang="ko-KR" baseline="0" dirty="0" smtClean="0"/>
              <a:t>! </a:t>
            </a:r>
            <a:r>
              <a:rPr lang="ko-KR" altLang="en-US" baseline="0" dirty="0" smtClean="0"/>
              <a:t>하고 생각하실 수 있는데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막 연결이 </a:t>
            </a:r>
            <a:r>
              <a:rPr lang="ko-KR" altLang="en-US" baseline="0" dirty="0" err="1" smtClean="0"/>
              <a:t>되어있진</a:t>
            </a:r>
            <a:r>
              <a:rPr lang="ko-KR" altLang="en-US" baseline="0" dirty="0" smtClean="0"/>
              <a:t> 않습니다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대신에 이제 느슨한 연결</a:t>
            </a:r>
            <a:r>
              <a:rPr lang="en-US" altLang="ko-KR" baseline="0" dirty="0" smtClean="0"/>
              <a:t>, loosely coupled</a:t>
            </a:r>
            <a:r>
              <a:rPr lang="ko-KR" altLang="en-US" baseline="0" dirty="0" smtClean="0"/>
              <a:t> 라고 표현을 하는데요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 느슨한 연결을 해주는 애가 이 </a:t>
            </a:r>
            <a:r>
              <a:rPr lang="en-US" altLang="ko-KR" baseline="0" dirty="0" smtClean="0"/>
              <a:t>Label Selector </a:t>
            </a:r>
            <a:r>
              <a:rPr lang="ko-KR" altLang="en-US" baseline="0" dirty="0" smtClean="0"/>
              <a:t>입니다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앞에서</a:t>
            </a:r>
            <a:r>
              <a:rPr lang="en-US" altLang="ko-KR" baseline="0" dirty="0" smtClean="0"/>
              <a:t> pod</a:t>
            </a:r>
            <a:r>
              <a:rPr lang="ko-KR" altLang="en-US" baseline="0" dirty="0" smtClean="0"/>
              <a:t>를 만들 때 뒤에서 설명드릴게요</a:t>
            </a:r>
            <a:r>
              <a:rPr lang="en-US" altLang="ko-KR" baseline="0" dirty="0" smtClean="0"/>
              <a:t>~ </a:t>
            </a:r>
            <a:r>
              <a:rPr lang="ko-KR" altLang="en-US" baseline="0" dirty="0" smtClean="0"/>
              <a:t>하고 넘어갔던 게 있는데 기억 나시나요</a:t>
            </a:r>
            <a:r>
              <a:rPr lang="en-US" altLang="ko-KR" baseline="0" dirty="0" smtClean="0"/>
              <a:t>? </a:t>
            </a:r>
            <a:r>
              <a:rPr lang="ko-KR" altLang="en-US" baseline="0" dirty="0" smtClean="0"/>
              <a:t>바로 이 </a:t>
            </a:r>
            <a:r>
              <a:rPr lang="en-US" altLang="ko-KR" baseline="0" dirty="0" smtClean="0"/>
              <a:t>labels: app: </a:t>
            </a:r>
            <a:r>
              <a:rPr lang="en-US" altLang="ko-KR" baseline="0" dirty="0" err="1" smtClean="0"/>
              <a:t>nginx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라는 라벨이었는데요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 라벨의 역할은 서로 다른 오브젝트가 서로를 찾아야 할 </a:t>
            </a:r>
            <a:r>
              <a:rPr lang="ko-KR" altLang="en-US" baseline="0" dirty="0" err="1" smtClean="0"/>
              <a:t>떄</a:t>
            </a:r>
            <a:r>
              <a:rPr lang="ko-KR" altLang="en-US" baseline="0" dirty="0" smtClean="0"/>
              <a:t> 사용됩니다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예를 들어 지금 이 </a:t>
            </a:r>
            <a:r>
              <a:rPr lang="en-US" altLang="ko-KR" baseline="0" dirty="0" err="1" smtClean="0"/>
              <a:t>replicaset</a:t>
            </a:r>
            <a:r>
              <a:rPr lang="ko-KR" altLang="en-US" baseline="0" dirty="0" smtClean="0"/>
              <a:t>은 동일한 어떤 </a:t>
            </a:r>
            <a:r>
              <a:rPr lang="ko-KR" altLang="en-US" baseline="0" dirty="0" err="1" smtClean="0"/>
              <a:t>파드를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개를 유지해야 하는데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 어떤 </a:t>
            </a:r>
            <a:r>
              <a:rPr lang="ko-KR" altLang="en-US" baseline="0" dirty="0" err="1" smtClean="0"/>
              <a:t>파드가</a:t>
            </a:r>
            <a:r>
              <a:rPr lang="ko-KR" altLang="en-US" baseline="0" dirty="0" smtClean="0"/>
              <a:t> 누구냐는 거예요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그게 이제 </a:t>
            </a:r>
            <a:r>
              <a:rPr lang="en-US" altLang="ko-KR" baseline="0" dirty="0" smtClean="0"/>
              <a:t>selector: </a:t>
            </a:r>
            <a:r>
              <a:rPr lang="en-US" altLang="ko-KR" baseline="0" dirty="0" err="1" smtClean="0"/>
              <a:t>matchLabels</a:t>
            </a:r>
            <a:r>
              <a:rPr lang="ko-KR" altLang="en-US" baseline="0" dirty="0" smtClean="0"/>
              <a:t>에 정의되어 </a:t>
            </a:r>
            <a:r>
              <a:rPr lang="ko-KR" altLang="en-US" baseline="0" dirty="0" err="1" smtClean="0"/>
              <a:t>있는거죠</a:t>
            </a:r>
            <a:r>
              <a:rPr lang="en-US" altLang="ko-KR" baseline="0" dirty="0" smtClean="0"/>
              <a:t>. </a:t>
            </a:r>
            <a:r>
              <a:rPr lang="en-US" altLang="ko-KR" baseline="0" dirty="0" err="1" smtClean="0"/>
              <a:t>app:nginx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라는 라벨을 가진 </a:t>
            </a:r>
            <a:r>
              <a:rPr lang="en-US" altLang="ko-KR" baseline="0" dirty="0" smtClean="0"/>
              <a:t>pod</a:t>
            </a:r>
            <a:r>
              <a:rPr lang="ko-KR" altLang="en-US" baseline="0" dirty="0" smtClean="0"/>
              <a:t>를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개 유지하겠다는 겁니다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그럼 요 </a:t>
            </a:r>
            <a:r>
              <a:rPr lang="ko-KR" altLang="en-US" baseline="0" dirty="0" err="1" smtClean="0"/>
              <a:t>파드가</a:t>
            </a:r>
            <a:r>
              <a:rPr lang="ko-KR" altLang="en-US" baseline="0" dirty="0" smtClean="0"/>
              <a:t> 지금 </a:t>
            </a:r>
            <a:r>
              <a:rPr lang="en-US" altLang="ko-KR" baseline="0" dirty="0" err="1" smtClean="0"/>
              <a:t>app:nginx</a:t>
            </a:r>
            <a:r>
              <a:rPr lang="ko-KR" altLang="en-US" baseline="0" dirty="0" smtClean="0"/>
              <a:t>라는 라벨을 가지고 있잖아요</a:t>
            </a:r>
            <a:r>
              <a:rPr lang="en-US" altLang="ko-KR" baseline="0" dirty="0" smtClean="0"/>
              <a:t>? </a:t>
            </a:r>
            <a:r>
              <a:rPr lang="ko-KR" altLang="en-US" baseline="0" dirty="0" smtClean="0"/>
              <a:t>얘를 찾아서 이 </a:t>
            </a:r>
            <a:r>
              <a:rPr lang="ko-KR" altLang="en-US" baseline="0" dirty="0" err="1" smtClean="0"/>
              <a:t>파드</a:t>
            </a:r>
            <a:r>
              <a:rPr lang="ko-KR" altLang="en-US" baseline="0" dirty="0" smtClean="0"/>
              <a:t> 친구를 동일하게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개 생성하고 유지하게 </a:t>
            </a:r>
            <a:r>
              <a:rPr lang="ko-KR" altLang="en-US" baseline="0" dirty="0" err="1" smtClean="0"/>
              <a:t>되는겁니다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47FDCA-B07E-4C36-B38E-F8A997EE98C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91333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이제 그림으로 좀 표현을 해보았는데요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ReplicaSet</a:t>
            </a:r>
            <a:r>
              <a:rPr lang="ko-KR" altLang="en-US" dirty="0" smtClean="0"/>
              <a:t>이 생성이</a:t>
            </a:r>
            <a:r>
              <a:rPr lang="ko-KR" altLang="en-US" baseline="0" dirty="0" smtClean="0"/>
              <a:t> 되면 </a:t>
            </a:r>
            <a:r>
              <a:rPr lang="ko-KR" altLang="en-US" baseline="0" dirty="0" err="1" smtClean="0"/>
              <a:t>요렇코롬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Pod</a:t>
            </a:r>
            <a:r>
              <a:rPr lang="ko-KR" altLang="en-US" baseline="0" dirty="0" smtClean="0"/>
              <a:t>들이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개 생성되는 모습을 보실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47FDCA-B07E-4C36-B38E-F8A997EE98C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6250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노드에는 뭐 이런 식으로 </a:t>
            </a:r>
            <a:r>
              <a:rPr lang="en-US" altLang="ko-KR" dirty="0" smtClean="0"/>
              <a:t>pod</a:t>
            </a:r>
            <a:r>
              <a:rPr lang="ko-KR" altLang="en-US" dirty="0" smtClean="0"/>
              <a:t>들이 올라가겠죠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47FDCA-B07E-4C36-B38E-F8A997EE98C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4381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</a:t>
            </a:r>
            <a:r>
              <a:rPr lang="en-US" altLang="ko-KR" dirty="0" smtClean="0"/>
              <a:t>Deployment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사실 앞에서 본 </a:t>
            </a:r>
            <a:r>
              <a:rPr lang="en-US" altLang="ko-KR" dirty="0" err="1" smtClean="0"/>
              <a:t>Replicaset</a:t>
            </a:r>
            <a:r>
              <a:rPr lang="ko-KR" altLang="en-US" dirty="0" smtClean="0"/>
              <a:t>도 충분히 </a:t>
            </a:r>
            <a:r>
              <a:rPr lang="ko-KR" altLang="en-US" dirty="0" err="1" smtClean="0"/>
              <a:t>편해보이고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뭔가 그럴 거 같지만 실제 운영에서는 </a:t>
            </a:r>
            <a:r>
              <a:rPr lang="en-US" altLang="ko-KR" dirty="0" err="1" smtClean="0"/>
              <a:t>Replicaset</a:t>
            </a:r>
            <a:r>
              <a:rPr lang="ko-KR" altLang="en-US" dirty="0" smtClean="0"/>
              <a:t>보다 이 </a:t>
            </a:r>
            <a:r>
              <a:rPr lang="en-US" altLang="ko-KR" dirty="0" smtClean="0"/>
              <a:t>Deployment</a:t>
            </a:r>
            <a:r>
              <a:rPr lang="ko-KR" altLang="en-US" dirty="0" smtClean="0"/>
              <a:t>를 훨씬 많이 사용합니다</a:t>
            </a:r>
            <a:r>
              <a:rPr lang="en-US" altLang="ko-KR" dirty="0" smtClean="0"/>
              <a:t>. pod</a:t>
            </a:r>
            <a:r>
              <a:rPr lang="ko-KR" altLang="en-US" dirty="0" smtClean="0"/>
              <a:t>랑 함께 가장 많이 </a:t>
            </a:r>
            <a:r>
              <a:rPr lang="ko-KR" altLang="en-US" dirty="0" err="1" smtClean="0"/>
              <a:t>사용하게될</a:t>
            </a:r>
            <a:r>
              <a:rPr lang="ko-KR" altLang="en-US" dirty="0" smtClean="0"/>
              <a:t> 오브젝트라고 생각하셔도 될 것 같아요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여기 </a:t>
            </a:r>
            <a:r>
              <a:rPr lang="en-US" altLang="ko-KR" dirty="0" smtClean="0"/>
              <a:t>pod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ReplicaSet</a:t>
            </a:r>
            <a:r>
              <a:rPr lang="ko-KR" altLang="en-US" dirty="0" smtClean="0"/>
              <a:t>에 대한 선언적 업데이트를 제공 이라고 </a:t>
            </a:r>
            <a:r>
              <a:rPr lang="ko-KR" altLang="en-US" dirty="0" err="1" smtClean="0"/>
              <a:t>쓰여있는데요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쉽게 말해서 </a:t>
            </a:r>
            <a:r>
              <a:rPr lang="en-US" altLang="ko-KR" dirty="0" err="1" smtClean="0"/>
              <a:t>ReplicaSet</a:t>
            </a:r>
            <a:r>
              <a:rPr lang="ko-KR" altLang="en-US" dirty="0" smtClean="0"/>
              <a:t>의 기능 </a:t>
            </a:r>
            <a:r>
              <a:rPr lang="en-US" altLang="ko-KR" dirty="0" smtClean="0"/>
              <a:t>+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업데이터</a:t>
            </a:r>
            <a:r>
              <a:rPr lang="ko-KR" altLang="en-US" baseline="0" dirty="0" smtClean="0"/>
              <a:t> 기능이라고 보시면 될 것 같습니다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관계를 좀 명확히 표현하자면 </a:t>
            </a:r>
            <a:r>
              <a:rPr lang="en-US" altLang="ko-KR" baseline="0" dirty="0" smtClean="0"/>
              <a:t>Deployment</a:t>
            </a:r>
            <a:r>
              <a:rPr lang="ko-KR" altLang="en-US" baseline="0" dirty="0" smtClean="0"/>
              <a:t>가 </a:t>
            </a:r>
            <a:r>
              <a:rPr lang="en-US" altLang="ko-KR" baseline="0" dirty="0" err="1" smtClean="0"/>
              <a:t>ReplicaSet</a:t>
            </a:r>
            <a:r>
              <a:rPr lang="ko-KR" altLang="en-US" baseline="0" dirty="0" smtClean="0"/>
              <a:t>보다 상위 오브젝트예요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그래서 </a:t>
            </a:r>
            <a:r>
              <a:rPr lang="en-US" altLang="ko-KR" baseline="0" dirty="0" smtClean="0"/>
              <a:t>Deployment</a:t>
            </a:r>
            <a:r>
              <a:rPr lang="ko-KR" altLang="en-US" baseline="0" dirty="0" smtClean="0"/>
              <a:t>를 생성하면 자동으로 </a:t>
            </a:r>
            <a:r>
              <a:rPr lang="en-US" altLang="ko-KR" baseline="0" dirty="0" err="1" smtClean="0"/>
              <a:t>ReplicaSet</a:t>
            </a:r>
            <a:r>
              <a:rPr lang="ko-KR" altLang="en-US" baseline="0" dirty="0" smtClean="0"/>
              <a:t>도 생성되고 그에 따라 </a:t>
            </a:r>
            <a:r>
              <a:rPr lang="en-US" altLang="ko-KR" baseline="0" dirty="0" smtClean="0"/>
              <a:t>Pod</a:t>
            </a:r>
            <a:r>
              <a:rPr lang="ko-KR" altLang="en-US" baseline="0" dirty="0" smtClean="0"/>
              <a:t>도 생성되게 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7FDCA-B07E-4C36-B38E-F8A997EE98C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0845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그럼 </a:t>
            </a:r>
            <a:r>
              <a:rPr lang="en-US" altLang="ko-KR" baseline="0" dirty="0" err="1" smtClean="0"/>
              <a:t>yaml</a:t>
            </a:r>
            <a:r>
              <a:rPr lang="ko-KR" altLang="en-US" baseline="0" dirty="0" smtClean="0"/>
              <a:t>파일을 보시겠습니다</a:t>
            </a:r>
            <a:r>
              <a:rPr lang="en-US" altLang="ko-KR" baseline="0" dirty="0" smtClean="0"/>
              <a:t>. </a:t>
            </a:r>
            <a:r>
              <a:rPr lang="en-US" altLang="ko-KR" baseline="0" dirty="0" err="1" smtClean="0"/>
              <a:t>replicaset</a:t>
            </a:r>
            <a:r>
              <a:rPr lang="ko-KR" altLang="en-US" baseline="0" dirty="0" smtClean="0"/>
              <a:t>이랑 거의 유사합니다</a:t>
            </a:r>
            <a:r>
              <a:rPr lang="en-US" altLang="ko-KR" baseline="0" dirty="0" smtClean="0"/>
              <a:t>. </a:t>
            </a:r>
            <a:r>
              <a:rPr lang="en-US" altLang="ko-KR" baseline="0" dirty="0" err="1" smtClean="0"/>
              <a:t>yaml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파일을 비교해보면 지금 </a:t>
            </a:r>
            <a:r>
              <a:rPr lang="ko-KR" altLang="en-US" baseline="0" dirty="0" err="1" smtClean="0"/>
              <a:t>다른게</a:t>
            </a:r>
            <a:r>
              <a:rPr lang="en-US" altLang="ko-KR" baseline="0" dirty="0" smtClean="0"/>
              <a:t>, kind</a:t>
            </a:r>
            <a:r>
              <a:rPr lang="ko-KR" altLang="en-US" baseline="0" dirty="0" smtClean="0"/>
              <a:t>가 </a:t>
            </a:r>
            <a:r>
              <a:rPr lang="en-US" altLang="ko-KR" baseline="0" dirty="0" smtClean="0"/>
              <a:t>Deployment</a:t>
            </a:r>
            <a:r>
              <a:rPr lang="ko-KR" altLang="en-US" baseline="0" dirty="0" smtClean="0"/>
              <a:t>라는 거 </a:t>
            </a:r>
            <a:r>
              <a:rPr lang="ko-KR" altLang="en-US" baseline="0" dirty="0" err="1" smtClean="0"/>
              <a:t>밖예는</a:t>
            </a:r>
            <a:r>
              <a:rPr lang="ko-KR" altLang="en-US" baseline="0" dirty="0" smtClean="0"/>
              <a:t> 없어요</a:t>
            </a:r>
            <a:r>
              <a:rPr lang="en-US" altLang="ko-KR" baseline="0" dirty="0" smtClean="0"/>
              <a:t>. metadata</a:t>
            </a:r>
            <a:r>
              <a:rPr lang="ko-KR" altLang="en-US" baseline="0" dirty="0" smtClean="0"/>
              <a:t>의</a:t>
            </a:r>
            <a:r>
              <a:rPr lang="en-US" altLang="ko-KR" baseline="0" dirty="0" smtClean="0"/>
              <a:t> name</a:t>
            </a:r>
            <a:r>
              <a:rPr lang="ko-KR" altLang="en-US" baseline="0" dirty="0" smtClean="0"/>
              <a:t>이 다르긴 하지만 이거야 임의로 설정해주는 </a:t>
            </a:r>
            <a:r>
              <a:rPr lang="ko-KR" altLang="en-US" baseline="0" dirty="0" err="1" smtClean="0"/>
              <a:t>값들인거니까요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작성 양식이 동일합니다</a:t>
            </a:r>
            <a:r>
              <a:rPr lang="en-US" altLang="ko-KR" baseline="0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47FDCA-B07E-4C36-B38E-F8A997EE98C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78533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그림으로 나타내면 이런 식입니다</a:t>
            </a:r>
            <a:r>
              <a:rPr lang="en-US" altLang="ko-KR" dirty="0" smtClean="0"/>
              <a:t>. Deployment</a:t>
            </a:r>
            <a:r>
              <a:rPr lang="ko-KR" altLang="en-US" dirty="0" smtClean="0"/>
              <a:t>가 생성되면 자동으로 </a:t>
            </a:r>
            <a:r>
              <a:rPr lang="en-US" altLang="ko-KR" dirty="0" err="1" smtClean="0"/>
              <a:t>ReplicaSet</a:t>
            </a:r>
            <a:r>
              <a:rPr lang="ko-KR" altLang="en-US" dirty="0" smtClean="0"/>
              <a:t>이 생성되고</a:t>
            </a:r>
            <a:r>
              <a:rPr lang="en-US" altLang="ko-KR" dirty="0" smtClean="0"/>
              <a:t>, Pod</a:t>
            </a:r>
            <a:r>
              <a:rPr lang="ko-KR" altLang="en-US" dirty="0" smtClean="0"/>
              <a:t>들이 </a:t>
            </a:r>
            <a:r>
              <a:rPr lang="en-US" altLang="ko-KR" dirty="0" smtClean="0"/>
              <a:t>replicas</a:t>
            </a:r>
            <a:r>
              <a:rPr lang="ko-KR" altLang="en-US" dirty="0" smtClean="0"/>
              <a:t>에 정의된 수만큼 생성되는</a:t>
            </a:r>
            <a:r>
              <a:rPr lang="en-US" altLang="ko-KR" dirty="0" smtClean="0"/>
              <a:t>,,</a:t>
            </a:r>
          </a:p>
          <a:p>
            <a:endParaRPr lang="en-US" altLang="ko-KR" dirty="0" smtClean="0"/>
          </a:p>
          <a:p>
            <a:r>
              <a:rPr lang="ko-KR" altLang="en-US" baseline="0" dirty="0" smtClean="0"/>
              <a:t>그럼 </a:t>
            </a:r>
            <a:r>
              <a:rPr lang="en-US" altLang="ko-KR" baseline="0" dirty="0" err="1" smtClean="0"/>
              <a:t>replicaset</a:t>
            </a:r>
            <a:r>
              <a:rPr lang="ko-KR" altLang="en-US" baseline="0" dirty="0" smtClean="0"/>
              <a:t>과 차이가 무어냐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앞에서 </a:t>
            </a:r>
            <a:r>
              <a:rPr lang="ko-KR" altLang="en-US" baseline="0" dirty="0" err="1" smtClean="0"/>
              <a:t>말씀드렸듯이</a:t>
            </a:r>
            <a:r>
              <a:rPr lang="ko-KR" altLang="en-US" baseline="0" dirty="0" smtClean="0"/>
              <a:t> 애플리케이션의 업데이트와 배포를 더욱 편하게 하기 위해서 입니다</a:t>
            </a:r>
            <a:r>
              <a:rPr lang="en-US" altLang="ko-KR" baseline="0" dirty="0" smtClean="0"/>
              <a:t>. Deployment</a:t>
            </a:r>
            <a:r>
              <a:rPr lang="ko-KR" altLang="en-US" baseline="0" dirty="0" smtClean="0"/>
              <a:t>라는 오브젝트의 이름에서도 느끼실 수 있듯이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어떤 배포나 관리 이런 역할을 담당하는 친구입니다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예를 들어서 애플리케이션을 업데이트 할 때 </a:t>
            </a:r>
            <a:r>
              <a:rPr lang="ko-KR" altLang="en-US" baseline="0" dirty="0" err="1" smtClean="0"/>
              <a:t>레플리카셋의</a:t>
            </a:r>
            <a:r>
              <a:rPr lang="ko-KR" altLang="en-US" baseline="0" dirty="0" smtClean="0"/>
              <a:t> 변경사항을 저장하는 </a:t>
            </a:r>
            <a:r>
              <a:rPr lang="en-US" altLang="ko-KR" baseline="0" dirty="0" smtClean="0"/>
              <a:t>revision</a:t>
            </a:r>
            <a:r>
              <a:rPr lang="ko-KR" altLang="en-US" baseline="0" dirty="0" smtClean="0"/>
              <a:t>이라는 게 있어요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변경사항이 발생했을 때마다 그걸 새로운 버전으로 기록을 남겨놓게 되는데요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그걸 활용해서 이전 버전으로 </a:t>
            </a:r>
            <a:r>
              <a:rPr lang="ko-KR" altLang="en-US" baseline="0" dirty="0" err="1" smtClean="0"/>
              <a:t>돌아간다거나</a:t>
            </a:r>
            <a:r>
              <a:rPr lang="ko-KR" altLang="en-US" baseline="0" dirty="0" smtClean="0"/>
              <a:t> 아니면 대표적인 애플리케이션 배포 방식인 롤링 업데이트에 이용한다거나 그런 기능들을 제공해줍니다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47FDCA-B07E-4C36-B38E-F8A997EE98C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9142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앞에서 말씀드린 애플리케이션 업데이트 배포 전략</a:t>
            </a:r>
            <a:r>
              <a:rPr lang="ko-KR" altLang="en-US" baseline="0" dirty="0" smtClean="0"/>
              <a:t> 중 하나인 롤링 업데이트를 살짝 </a:t>
            </a:r>
            <a:r>
              <a:rPr lang="ko-KR" altLang="en-US" baseline="0" dirty="0" err="1" smtClean="0"/>
              <a:t>설명드리려고</a:t>
            </a:r>
            <a:r>
              <a:rPr lang="ko-KR" altLang="en-US" baseline="0" dirty="0" smtClean="0"/>
              <a:t> 합니다</a:t>
            </a:r>
            <a:r>
              <a:rPr lang="en-US" altLang="ko-KR" baseline="0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7FDCA-B07E-4C36-B38E-F8A997EE98C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043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이게 </a:t>
            </a:r>
            <a:r>
              <a:rPr lang="en-US" altLang="ko-KR" baseline="0" dirty="0" smtClean="0"/>
              <a:t>MSA </a:t>
            </a:r>
            <a:r>
              <a:rPr lang="ko-KR" altLang="en-US" baseline="0" dirty="0" smtClean="0"/>
              <a:t>아키텍처입니다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모놀리식</a:t>
            </a:r>
            <a:r>
              <a:rPr lang="ko-KR" altLang="en-US" baseline="0" dirty="0" smtClean="0"/>
              <a:t> 아키텍처와의 차이점은 </a:t>
            </a:r>
            <a:r>
              <a:rPr lang="ko-KR" altLang="en-US" baseline="0" dirty="0" err="1" smtClean="0"/>
              <a:t>서비스별로</a:t>
            </a:r>
            <a:r>
              <a:rPr lang="ko-KR" altLang="en-US" baseline="0" dirty="0" smtClean="0"/>
              <a:t> 잘게 쪼개어 서로 영향을 미치지 않도록 독립적으로 개발한다는 것입니다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그래서 제대로 설계된 </a:t>
            </a:r>
            <a:r>
              <a:rPr lang="en-US" altLang="ko-KR" baseline="0" dirty="0" smtClean="0"/>
              <a:t>MSA </a:t>
            </a:r>
            <a:r>
              <a:rPr lang="ko-KR" altLang="en-US" baseline="0" dirty="0" smtClean="0"/>
              <a:t>구조라면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각각의 서비스들은 독립적으로 배포될 수 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서비스 별로 각각 다른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언어나 기술들을 사용할 수 있게 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여기 그림에서도 보시면 </a:t>
            </a:r>
            <a:r>
              <a:rPr lang="ko-KR" altLang="en-US" baseline="0" dirty="0" err="1" smtClean="0"/>
              <a:t>서비스별로</a:t>
            </a:r>
            <a:r>
              <a:rPr lang="ko-KR" altLang="en-US" baseline="0" dirty="0" smtClean="0"/>
              <a:t> 다양한 언어들을 사용할 수 있다는 걸 나타내고 있음을 보실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이러한 </a:t>
            </a:r>
            <a:r>
              <a:rPr lang="en-US" altLang="ko-KR" baseline="0" dirty="0" smtClean="0"/>
              <a:t>MSA </a:t>
            </a:r>
            <a:r>
              <a:rPr lang="ko-KR" altLang="en-US" baseline="0" dirty="0" smtClean="0"/>
              <a:t>아키텍처로 설계했을 때 얻을 수 있는 이점은 서비스로 개별 배포가 가능하므로 빠르게 배포할 수 있고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서비스별로</a:t>
            </a:r>
            <a:r>
              <a:rPr lang="ko-KR" altLang="en-US" baseline="0" dirty="0" smtClean="0"/>
              <a:t> 부하가 많은 건 또 개별적으로 확장이 가능하기 때문에 서비스에 대한 확장성도 용이하며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장애가 전체 서비스로 이어질 가능성도 적어지는 것 등이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(MSA </a:t>
            </a:r>
            <a:r>
              <a:rPr lang="ko-KR" altLang="en-US" baseline="0" dirty="0" smtClean="0"/>
              <a:t>구조에서 서비스들은 </a:t>
            </a:r>
            <a:r>
              <a:rPr lang="en-US" altLang="ko-KR" baseline="0" dirty="0" smtClean="0"/>
              <a:t>API</a:t>
            </a:r>
            <a:r>
              <a:rPr lang="ko-KR" altLang="en-US" baseline="0" dirty="0" smtClean="0"/>
              <a:t>를 통해서만 상호작용할 수 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서비스의 </a:t>
            </a:r>
            <a:r>
              <a:rPr lang="ko-KR" altLang="en-US" baseline="0" dirty="0" err="1" smtClean="0"/>
              <a:t>접근점인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end-point</a:t>
            </a:r>
            <a:r>
              <a:rPr lang="ko-KR" altLang="en-US" baseline="0" dirty="0" smtClean="0"/>
              <a:t>만 </a:t>
            </a:r>
            <a:r>
              <a:rPr lang="en-US" altLang="ko-KR" baseline="0" dirty="0" smtClean="0"/>
              <a:t>API </a:t>
            </a:r>
            <a:r>
              <a:rPr lang="ko-KR" altLang="en-US" baseline="0" dirty="0" smtClean="0"/>
              <a:t>형태로 외부에 노출하고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실질적인 세부 사항은 모두 추상화하는 것이다</a:t>
            </a:r>
            <a:r>
              <a:rPr lang="en-US" altLang="ko-KR" baseline="0" dirty="0" smtClean="0"/>
              <a:t>.)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출처</a:t>
            </a:r>
            <a:r>
              <a:rPr lang="en-US" altLang="ko-KR" baseline="0" dirty="0" smtClean="0"/>
              <a:t>: https://boying-blog.tistory.com/29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47FDCA-B07E-4C36-B38E-F8A997EE98C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0582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Rolling Update</a:t>
            </a:r>
            <a:r>
              <a:rPr lang="ko-KR" altLang="en-US" baseline="0" dirty="0" smtClean="0"/>
              <a:t>는 기존 버전들을 죽이는 동시에 새 버전을 생성하는 방식입니다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err="1" smtClean="0"/>
              <a:t>새버전으로</a:t>
            </a:r>
            <a:r>
              <a:rPr lang="ko-KR" altLang="en-US" baseline="0" dirty="0" smtClean="0"/>
              <a:t> 업데이트할 </a:t>
            </a:r>
            <a:r>
              <a:rPr lang="en-US" altLang="ko-KR" baseline="0" dirty="0" smtClean="0"/>
              <a:t>pod </a:t>
            </a:r>
            <a:r>
              <a:rPr lang="ko-KR" altLang="en-US" baseline="0" dirty="0" smtClean="0"/>
              <a:t>비율은 값을 지정하여 조정할 수 있습니다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즉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총 </a:t>
            </a:r>
            <a:r>
              <a:rPr lang="en-US" altLang="ko-KR" baseline="0" dirty="0" smtClean="0"/>
              <a:t>N</a:t>
            </a:r>
            <a:r>
              <a:rPr lang="ko-KR" altLang="en-US" baseline="0" dirty="0" smtClean="0"/>
              <a:t>개의 </a:t>
            </a:r>
            <a:r>
              <a:rPr lang="en-US" altLang="ko-KR" baseline="0" dirty="0" smtClean="0"/>
              <a:t>pod</a:t>
            </a:r>
            <a:r>
              <a:rPr lang="ko-KR" altLang="en-US" baseline="0" dirty="0" smtClean="0"/>
              <a:t>가 돌아간다고 하면 </a:t>
            </a:r>
            <a:r>
              <a:rPr lang="ko-KR" altLang="en-US" baseline="0" dirty="0" err="1" smtClean="0"/>
              <a:t>구버전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k</a:t>
            </a:r>
            <a:r>
              <a:rPr lang="ko-KR" altLang="en-US" baseline="0" dirty="0" smtClean="0"/>
              <a:t>개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신버전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n-k</a:t>
            </a:r>
            <a:r>
              <a:rPr lang="ko-KR" altLang="en-US" baseline="0" dirty="0" smtClean="0"/>
              <a:t>개가 동시에 존재하게 되는 셈입니다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 때 전체 </a:t>
            </a:r>
            <a:r>
              <a:rPr lang="en-US" altLang="ko-KR" baseline="0" dirty="0" smtClean="0"/>
              <a:t>pod </a:t>
            </a:r>
            <a:r>
              <a:rPr lang="ko-KR" altLang="en-US" baseline="0" dirty="0" smtClean="0"/>
              <a:t>중에서 몇 개를 죽이고 새로 </a:t>
            </a:r>
            <a:r>
              <a:rPr lang="ko-KR" altLang="en-US" baseline="0" dirty="0" err="1" smtClean="0"/>
              <a:t>띄울지의</a:t>
            </a:r>
            <a:r>
              <a:rPr lang="ko-KR" altLang="en-US" baseline="0" dirty="0" smtClean="0"/>
              <a:t> 이 비율은 사용자가 지정을 할 수가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maxUnavailable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Direct link to heading"/>
              </a:rPr>
              <a:t>​</a:t>
            </a:r>
            <a:endParaRPr lang="ko-KR" alt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롤링 업데이트 중 동시에 삭제할 수 있는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파드의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최대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갯수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 값은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replicas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25%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replicas: 4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경우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삭제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replicas: 8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경우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동시 삭제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퍼센트 및 직접 지정이 가능하다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위의 예시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디플로이먼트에서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롤링업데이트 시작 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바로 죽는다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값을 높게 설정하면 동시에 교체되는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파드가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늘어나므로 롤링 업데이트 시간이 줄어든다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롤링업데이트 중에 남아 있는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파드에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요청 수가 몰릴 수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설정해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파드를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하나씩 교체하는 것이 안전할 수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maxSurge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irect link to heading"/>
              </a:rPr>
              <a:t>​</a:t>
            </a:r>
            <a:endParaRPr lang="ko-KR" alt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롤링 업데이트 중 동시에 생성하는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갯수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 값은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replicas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25%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replicas: 4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면서 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maxSurge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4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면 롤링 업데이트 시작 시 새 버전의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파드가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추가로 생성된다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값을 높게 설정하면 필요한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파드를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빨리 생성하므로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교체 시간이 단축된다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필요한 시스템 자원이 급증할 수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47FDCA-B07E-4C36-B38E-F8A997EE98C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94075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업데이트하는 명령어는 위와 같습니다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저희가 여태 </a:t>
            </a:r>
            <a:r>
              <a:rPr lang="en-US" altLang="ko-KR" dirty="0" err="1" smtClean="0"/>
              <a:t>nginx</a:t>
            </a:r>
            <a:r>
              <a:rPr lang="en-US" altLang="ko-KR" dirty="0" smtClean="0"/>
              <a:t> 1.14.0 </a:t>
            </a:r>
            <a:r>
              <a:rPr lang="ko-KR" altLang="en-US" dirty="0" smtClean="0"/>
              <a:t>버전의 이미지를 사용했었는데</a:t>
            </a:r>
            <a:r>
              <a:rPr lang="en-US" altLang="ko-KR" dirty="0" smtClean="0"/>
              <a:t>,</a:t>
            </a:r>
            <a:r>
              <a:rPr lang="ko-KR" altLang="en-US" baseline="0" dirty="0" smtClean="0"/>
              <a:t> 그걸 </a:t>
            </a:r>
            <a:r>
              <a:rPr lang="en-US" altLang="ko-KR" baseline="0" dirty="0" smtClean="0"/>
              <a:t>1.14.2 </a:t>
            </a:r>
            <a:r>
              <a:rPr lang="ko-KR" altLang="en-US" baseline="0" dirty="0" smtClean="0"/>
              <a:t>버전으로 업데이트하라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그런 명령어입니다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 과정을 애니메이션으로 좀 </a:t>
            </a:r>
            <a:r>
              <a:rPr lang="ko-KR" altLang="en-US" baseline="0" dirty="0" err="1" smtClean="0"/>
              <a:t>나타내보았는데요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이게 이제 버전이 기록이 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 </a:t>
            </a:r>
            <a:r>
              <a:rPr lang="en-US" altLang="ko-KR" baseline="0" dirty="0" smtClean="0"/>
              <a:t>nginx:1.14.0</a:t>
            </a:r>
            <a:r>
              <a:rPr lang="ko-KR" altLang="en-US" baseline="0" dirty="0" smtClean="0"/>
              <a:t>인 애를 버전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이라고 하면 새로 생성된 애는 버전 </a:t>
            </a:r>
            <a:r>
              <a:rPr lang="en-US" altLang="ko-KR" baseline="0" dirty="0" smtClean="0"/>
              <a:t>2 </a:t>
            </a:r>
            <a:r>
              <a:rPr lang="ko-KR" altLang="en-US" baseline="0" dirty="0" smtClean="0"/>
              <a:t>이런 식으로 기록이 돼요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그래서 다시 버전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로 돌아가고 싶어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즉 롤백하고 싶어</a:t>
            </a:r>
            <a:r>
              <a:rPr lang="en-US" altLang="ko-KR" baseline="0" dirty="0" smtClean="0"/>
              <a:t>! </a:t>
            </a:r>
            <a:r>
              <a:rPr lang="ko-KR" altLang="en-US" baseline="0" dirty="0" smtClean="0"/>
              <a:t>하면 이제 그런 것도 가능케 해줍니다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이게 </a:t>
            </a:r>
            <a:r>
              <a:rPr lang="en-US" altLang="ko-KR" baseline="0" dirty="0" smtClean="0"/>
              <a:t>Deployment</a:t>
            </a:r>
            <a:r>
              <a:rPr lang="ko-KR" altLang="en-US" baseline="0" dirty="0" smtClean="0"/>
              <a:t>라는 오브젝트 </a:t>
            </a:r>
            <a:r>
              <a:rPr lang="ko-KR" altLang="en-US" baseline="0" dirty="0" err="1" smtClean="0"/>
              <a:t>였구요</a:t>
            </a:r>
            <a:r>
              <a:rPr lang="en-US" altLang="ko-KR" baseline="0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47FDCA-B07E-4C36-B38E-F8A997EE98C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9344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다음으로는 서비스에 대해 알아보겠습니다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7FDCA-B07E-4C36-B38E-F8A997EE98C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7781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서비스입니다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7FDCA-B07E-4C36-B38E-F8A997EE98C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8229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그림에 </a:t>
            </a:r>
            <a:r>
              <a:rPr lang="en-US" altLang="ko-KR" dirty="0" err="1" smtClean="0"/>
              <a:t>ip</a:t>
            </a:r>
            <a:r>
              <a:rPr lang="ko-KR" altLang="en-US" dirty="0" smtClean="0"/>
              <a:t>부여</a:t>
            </a:r>
            <a:r>
              <a:rPr lang="en-US" altLang="ko-KR" baseline="0" dirty="0" smtClean="0"/>
              <a:t> + curl </a:t>
            </a:r>
            <a:r>
              <a:rPr lang="ko-KR" altLang="en-US" baseline="0" dirty="0" smtClean="0"/>
              <a:t>명령어</a:t>
            </a:r>
            <a:r>
              <a:rPr lang="en-US" altLang="ko-KR" baseline="0" dirty="0" smtClean="0"/>
              <a:t>&gt;</a:t>
            </a:r>
            <a:endParaRPr lang="en-US" altLang="ko-KR" dirty="0" smtClean="0"/>
          </a:p>
          <a:p>
            <a:r>
              <a:rPr lang="ko-KR" altLang="en-US" dirty="0" smtClean="0"/>
              <a:t>여태 </a:t>
            </a:r>
            <a:r>
              <a:rPr lang="ko-KR" altLang="en-US" dirty="0" err="1" smtClean="0"/>
              <a:t>파드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레플리카셋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디플로이먼트에</a:t>
            </a:r>
            <a:r>
              <a:rPr lang="ko-KR" altLang="en-US" baseline="0" dirty="0" smtClean="0"/>
              <a:t> 대해 알아보았는데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지금 배포된 상태로는 애플리케이션에 접근할 때 </a:t>
            </a:r>
            <a:r>
              <a:rPr lang="ko-KR" altLang="en-US" baseline="0" dirty="0" err="1" smtClean="0"/>
              <a:t>파드로</a:t>
            </a:r>
            <a:r>
              <a:rPr lang="ko-KR" altLang="en-US" baseline="0" dirty="0" smtClean="0"/>
              <a:t> 직접 접근하는 수밖에는 없습니다</a:t>
            </a:r>
            <a:r>
              <a:rPr lang="en-US" altLang="ko-KR" baseline="0" dirty="0" smtClean="0"/>
              <a:t>. </a:t>
            </a:r>
            <a:r>
              <a:rPr lang="en-US" altLang="ko-KR" baseline="0" dirty="0" smtClean="0"/>
              <a:t>curl </a:t>
            </a:r>
            <a:r>
              <a:rPr lang="ko-KR" altLang="en-US" baseline="0" dirty="0" smtClean="0"/>
              <a:t>명령어로 </a:t>
            </a:r>
            <a:r>
              <a:rPr lang="en-US" altLang="ko-KR" baseline="0" dirty="0" smtClean="0"/>
              <a:t>pod </a:t>
            </a:r>
            <a:r>
              <a:rPr lang="en-US" altLang="ko-KR" baseline="0" dirty="0" err="1" smtClean="0"/>
              <a:t>ip</a:t>
            </a:r>
            <a:r>
              <a:rPr lang="ko-KR" altLang="en-US" baseline="0" dirty="0" smtClean="0"/>
              <a:t>로 접근하는 </a:t>
            </a:r>
            <a:r>
              <a:rPr lang="ko-KR" altLang="en-US" baseline="0" dirty="0" smtClean="0"/>
              <a:t>것이죠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그런데 이 </a:t>
            </a:r>
            <a:r>
              <a:rPr lang="en-US" altLang="ko-KR" baseline="0" dirty="0" err="1" smtClean="0"/>
              <a:t>ip</a:t>
            </a:r>
            <a:r>
              <a:rPr lang="ko-KR" altLang="en-US" baseline="0" dirty="0" smtClean="0"/>
              <a:t>는 </a:t>
            </a:r>
            <a:r>
              <a:rPr lang="ko-KR" altLang="en-US" baseline="0" dirty="0" err="1" smtClean="0"/>
              <a:t>쿠버네티스</a:t>
            </a:r>
            <a:r>
              <a:rPr lang="ko-KR" altLang="en-US" baseline="0" dirty="0" smtClean="0"/>
              <a:t> 클러스터 내부에서만 유효한 </a:t>
            </a:r>
            <a:r>
              <a:rPr lang="en-US" altLang="ko-KR" baseline="0" dirty="0" err="1" smtClean="0"/>
              <a:t>ip</a:t>
            </a:r>
            <a:r>
              <a:rPr lang="ko-KR" altLang="en-US" baseline="0" dirty="0" smtClean="0"/>
              <a:t>입니다</a:t>
            </a:r>
            <a:r>
              <a:rPr lang="en-US" altLang="ko-KR" baseline="0" dirty="0" smtClean="0"/>
              <a:t>.</a:t>
            </a:r>
            <a:endParaRPr lang="en-US" altLang="ko-KR" baseline="0" dirty="0" smtClean="0"/>
          </a:p>
          <a:p>
            <a:r>
              <a:rPr lang="ko-KR" altLang="en-US" baseline="0" dirty="0" smtClean="0"/>
              <a:t>그럼 외부에 있는 사용자가 접근을 하려면 어떻게 해야할까요</a:t>
            </a:r>
            <a:r>
              <a:rPr lang="en-US" altLang="ko-KR" baseline="0" dirty="0" smtClean="0"/>
              <a:t>?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47FDCA-B07E-4C36-B38E-F8A997EE98C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97779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이 때 사용하는 게 </a:t>
            </a:r>
            <a:r>
              <a:rPr lang="en-US" altLang="ko-KR" baseline="0" dirty="0" smtClean="0"/>
              <a:t>service</a:t>
            </a:r>
            <a:r>
              <a:rPr lang="ko-KR" altLang="en-US" baseline="0" dirty="0" smtClean="0"/>
              <a:t>라는 오브젝트입니다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즉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파드에</a:t>
            </a:r>
            <a:r>
              <a:rPr lang="ko-KR" altLang="en-US" baseline="0" dirty="0" smtClean="0"/>
              <a:t> 접근하기 위한 규칙을 정의하는 것입니다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r>
              <a:rPr lang="ko-KR" altLang="en-US" dirty="0" smtClean="0"/>
              <a:t>서비스의 종류에는 여러 가지가 있지만 주로 사용하는 것은 이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 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Cluster IP</a:t>
            </a:r>
            <a:r>
              <a:rPr lang="ko-KR" altLang="en-US" dirty="0" smtClean="0"/>
              <a:t>는</a:t>
            </a:r>
            <a:r>
              <a:rPr lang="en-US" altLang="ko-KR" dirty="0" smtClean="0"/>
              <a:t>~</a:t>
            </a:r>
          </a:p>
          <a:p>
            <a:r>
              <a:rPr lang="en-US" altLang="ko-KR" dirty="0" err="1" smtClean="0"/>
              <a:t>NodePort</a:t>
            </a:r>
            <a:r>
              <a:rPr lang="ko-KR" altLang="en-US" dirty="0" smtClean="0"/>
              <a:t>는</a:t>
            </a:r>
            <a:r>
              <a:rPr lang="en-US" altLang="ko-KR" dirty="0" smtClean="0"/>
              <a:t>~</a:t>
            </a:r>
          </a:p>
          <a:p>
            <a:r>
              <a:rPr lang="en-US" altLang="ko-KR" dirty="0" err="1" smtClean="0"/>
              <a:t>LoadBalancer</a:t>
            </a:r>
            <a:r>
              <a:rPr lang="ko-KR" altLang="en-US" dirty="0" smtClean="0"/>
              <a:t>는</a:t>
            </a:r>
            <a:r>
              <a:rPr lang="en-US" altLang="ko-KR" dirty="0" smtClean="0"/>
              <a:t>~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 중에서 </a:t>
            </a:r>
            <a:r>
              <a:rPr lang="en-US" altLang="ko-KR" dirty="0" err="1" smtClean="0"/>
              <a:t>NodePort</a:t>
            </a:r>
            <a:r>
              <a:rPr lang="ko-KR" altLang="en-US" dirty="0" smtClean="0"/>
              <a:t>를 예시로 한 번 </a:t>
            </a:r>
            <a:r>
              <a:rPr lang="en-US" altLang="ko-KR" dirty="0" err="1" smtClean="0"/>
              <a:t>yaml</a:t>
            </a:r>
            <a:r>
              <a:rPr lang="ko-KR" altLang="en-US" dirty="0" smtClean="0"/>
              <a:t>파일을 살펴보겠습니다</a:t>
            </a:r>
            <a:r>
              <a:rPr lang="en-US" altLang="ko-KR" dirty="0" smtClean="0"/>
              <a:t>. 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7FDCA-B07E-4C36-B38E-F8A997EE98C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4948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왼쪽에 </a:t>
            </a:r>
            <a:r>
              <a:rPr lang="en-US" altLang="ko-KR" baseline="0" dirty="0" smtClean="0"/>
              <a:t>pod </a:t>
            </a:r>
            <a:r>
              <a:rPr lang="en-US" altLang="ko-KR" baseline="0" dirty="0" err="1" smtClean="0"/>
              <a:t>yaml</a:t>
            </a:r>
            <a:r>
              <a:rPr lang="ko-KR" altLang="en-US" baseline="0" dirty="0" smtClean="0"/>
              <a:t>파일도 다시 불러왔는데요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보시면 앞에서 </a:t>
            </a:r>
            <a:r>
              <a:rPr lang="en-US" altLang="ko-KR" baseline="0" dirty="0" smtClean="0"/>
              <a:t>pod</a:t>
            </a:r>
            <a:r>
              <a:rPr lang="ko-KR" altLang="en-US" baseline="0" dirty="0" smtClean="0"/>
              <a:t>를 만들 때 </a:t>
            </a:r>
            <a:r>
              <a:rPr lang="en-US" altLang="ko-KR" baseline="0" dirty="0" err="1" smtClean="0"/>
              <a:t>containerport</a:t>
            </a:r>
            <a:r>
              <a:rPr lang="ko-KR" altLang="en-US" baseline="0" dirty="0" smtClean="0"/>
              <a:t>로 </a:t>
            </a:r>
            <a:r>
              <a:rPr lang="en-US" altLang="ko-KR" baseline="0" dirty="0" smtClean="0"/>
              <a:t>80</a:t>
            </a:r>
            <a:r>
              <a:rPr lang="ko-KR" altLang="en-US" baseline="0" dirty="0" smtClean="0"/>
              <a:t>번 포트를 사용하겠다고 정의하긴 했지만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아직 외부에서 접근할 수 있도록 노출된 상태는 아닙니다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따라서 </a:t>
            </a:r>
            <a:r>
              <a:rPr lang="en-US" altLang="ko-KR" baseline="0" dirty="0" smtClean="0"/>
              <a:t>pod</a:t>
            </a:r>
            <a:r>
              <a:rPr lang="ko-KR" altLang="en-US" baseline="0" dirty="0" smtClean="0"/>
              <a:t>까지만 배포한 상태에서는 앞서 말씀드린 것처럼 </a:t>
            </a:r>
            <a:r>
              <a:rPr lang="en-US" altLang="ko-KR" baseline="0" dirty="0" err="1" smtClean="0"/>
              <a:t>nginx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서버로 요청을 보낼 때 </a:t>
            </a:r>
            <a:r>
              <a:rPr lang="ko-KR" altLang="en-US" baseline="0" dirty="0" err="1" smtClean="0"/>
              <a:t>파드</a:t>
            </a:r>
            <a:r>
              <a:rPr lang="ko-KR" altLang="en-US" baseline="0" dirty="0" smtClean="0"/>
              <a:t> 컨테이너 내부의 </a:t>
            </a:r>
            <a:r>
              <a:rPr lang="en-US" altLang="ko-KR" baseline="0" dirty="0" smtClean="0"/>
              <a:t>IP</a:t>
            </a:r>
            <a:r>
              <a:rPr lang="ko-KR" altLang="en-US" baseline="0" dirty="0" smtClean="0"/>
              <a:t>로 접근해야 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그럼 이제 외부에서 접속할 수 있도록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NodePort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타입의 서비스를 생성해주겠습니다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오른쪽이 </a:t>
            </a:r>
            <a:r>
              <a:rPr lang="en-US" altLang="ko-KR" baseline="0" dirty="0" err="1" smtClean="0"/>
              <a:t>NodePort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타입의 서비스를 생성하는 </a:t>
            </a:r>
            <a:r>
              <a:rPr lang="en-US" altLang="ko-KR" baseline="0" dirty="0" err="1" smtClean="0"/>
              <a:t>yaml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파일인데요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앞서 라벨 </a:t>
            </a:r>
            <a:r>
              <a:rPr lang="ko-KR" altLang="en-US" baseline="0" dirty="0" err="1" smtClean="0"/>
              <a:t>셀렉터에</a:t>
            </a:r>
            <a:r>
              <a:rPr lang="ko-KR" altLang="en-US" baseline="0" dirty="0" smtClean="0"/>
              <a:t> 대해 설명을 드렸었는데 여기도 똑같이 적용됩니다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외부로 노출시킬 </a:t>
            </a:r>
            <a:r>
              <a:rPr lang="ko-KR" altLang="en-US" baseline="0" dirty="0" err="1" smtClean="0"/>
              <a:t>파드를</a:t>
            </a:r>
            <a:r>
              <a:rPr lang="ko-KR" altLang="en-US" baseline="0" dirty="0" smtClean="0"/>
              <a:t> 어떻게 라벨을 가지고 찾는 거죠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즉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여기서는 </a:t>
            </a:r>
            <a:r>
              <a:rPr lang="en-US" altLang="ko-KR" baseline="0" dirty="0" err="1" smtClean="0"/>
              <a:t>app:nginx</a:t>
            </a:r>
            <a:r>
              <a:rPr lang="ko-KR" altLang="en-US" baseline="0" dirty="0" smtClean="0"/>
              <a:t>라는 라벨을 가진 </a:t>
            </a:r>
            <a:r>
              <a:rPr lang="en-US" altLang="ko-KR" baseline="0" dirty="0" smtClean="0"/>
              <a:t>my-</a:t>
            </a:r>
            <a:r>
              <a:rPr lang="en-US" altLang="ko-KR" baseline="0" dirty="0" err="1" smtClean="0"/>
              <a:t>nginx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파드를</a:t>
            </a:r>
            <a:r>
              <a:rPr lang="ko-KR" altLang="en-US" baseline="0" dirty="0" smtClean="0"/>
              <a:t> 찾아서 노출시키게 되는 것입니다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err="1" smtClean="0"/>
              <a:t>yaml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파일 아래쪽에 보시면 </a:t>
            </a:r>
            <a:r>
              <a:rPr lang="en-US" altLang="ko-KR" baseline="0" dirty="0" smtClean="0"/>
              <a:t>ports </a:t>
            </a:r>
            <a:r>
              <a:rPr lang="ko-KR" altLang="en-US" baseline="0" dirty="0" smtClean="0"/>
              <a:t>항목 아래 </a:t>
            </a:r>
            <a:r>
              <a:rPr lang="en-US" altLang="ko-KR" baseline="0" dirty="0" err="1" smtClean="0"/>
              <a:t>nodePort</a:t>
            </a:r>
            <a:r>
              <a:rPr lang="en-US" altLang="ko-KR" baseline="0" dirty="0" smtClean="0"/>
              <a:t>, port, </a:t>
            </a:r>
            <a:r>
              <a:rPr lang="en-US" altLang="ko-KR" baseline="0" dirty="0" err="1" smtClean="0"/>
              <a:t>targetPort</a:t>
            </a:r>
            <a:r>
              <a:rPr lang="ko-KR" altLang="en-US" baseline="0" dirty="0" smtClean="0"/>
              <a:t>가 있는데요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다음장에</a:t>
            </a:r>
            <a:r>
              <a:rPr lang="ko-KR" altLang="en-US" baseline="0" dirty="0" smtClean="0"/>
              <a:t> 그림을 보면서 같이 </a:t>
            </a:r>
            <a:r>
              <a:rPr lang="ko-KR" altLang="en-US" baseline="0" dirty="0" err="1" smtClean="0"/>
              <a:t>설명드리겠습니다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47FDCA-B07E-4C36-B38E-F8A997EE98C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03162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err="1" smtClean="0"/>
              <a:t>NodePort</a:t>
            </a:r>
            <a:r>
              <a:rPr lang="ko-KR" altLang="en-US" baseline="0" dirty="0" smtClean="0"/>
              <a:t>는 말 그대로 노드의 포트입니다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그리고 </a:t>
            </a:r>
            <a:r>
              <a:rPr lang="en-US" altLang="ko-KR" baseline="0" dirty="0" smtClean="0"/>
              <a:t>port</a:t>
            </a:r>
            <a:r>
              <a:rPr lang="ko-KR" altLang="en-US" baseline="0" dirty="0" smtClean="0"/>
              <a:t>는 서비스 객체의 포트인데요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생성된 서비스는 </a:t>
            </a:r>
            <a:r>
              <a:rPr lang="ko-KR" altLang="en-US" baseline="0" dirty="0" err="1" smtClean="0"/>
              <a:t>쿠버네티스</a:t>
            </a:r>
            <a:r>
              <a:rPr lang="ko-KR" altLang="en-US" baseline="0" dirty="0" smtClean="0"/>
              <a:t> 내부에서 사용할 수 있는 </a:t>
            </a:r>
            <a:r>
              <a:rPr lang="en-US" altLang="ko-KR" baseline="0" dirty="0" err="1" smtClean="0"/>
              <a:t>ip</a:t>
            </a:r>
            <a:r>
              <a:rPr lang="ko-KR" altLang="en-US" baseline="0" dirty="0" smtClean="0"/>
              <a:t>를 </a:t>
            </a:r>
            <a:r>
              <a:rPr lang="ko-KR" altLang="en-US" baseline="0" dirty="0" err="1" smtClean="0"/>
              <a:t>할당받게</a:t>
            </a:r>
            <a:r>
              <a:rPr lang="ko-KR" altLang="en-US" baseline="0" dirty="0" smtClean="0"/>
              <a:t> 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 서비스의 </a:t>
            </a:r>
            <a:r>
              <a:rPr lang="en-US" altLang="ko-KR" baseline="0" dirty="0" err="1" smtClean="0"/>
              <a:t>ip</a:t>
            </a:r>
            <a:r>
              <a:rPr lang="ko-KR" altLang="en-US" baseline="0" dirty="0" smtClean="0"/>
              <a:t>에 접근할 때 사용하는 포트를 설정하는 곳이고요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targetPort</a:t>
            </a:r>
            <a:r>
              <a:rPr lang="ko-KR" altLang="en-US" baseline="0" dirty="0" smtClean="0"/>
              <a:t>는 컨테이너의 포트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즉 저희가 </a:t>
            </a:r>
            <a:r>
              <a:rPr lang="en-US" altLang="ko-KR" baseline="0" dirty="0" smtClean="0"/>
              <a:t>pod</a:t>
            </a:r>
            <a:r>
              <a:rPr lang="ko-KR" altLang="en-US" baseline="0" dirty="0" smtClean="0"/>
              <a:t>를 만들 때 </a:t>
            </a:r>
            <a:r>
              <a:rPr lang="en-US" altLang="ko-KR" baseline="0" dirty="0" smtClean="0"/>
              <a:t>port</a:t>
            </a:r>
            <a:r>
              <a:rPr lang="ko-KR" altLang="en-US" baseline="0" dirty="0" smtClean="0"/>
              <a:t>로 지정해주었던 </a:t>
            </a:r>
            <a:r>
              <a:rPr lang="en-US" altLang="ko-KR" baseline="0" dirty="0" smtClean="0"/>
              <a:t>80</a:t>
            </a:r>
            <a:r>
              <a:rPr lang="ko-KR" altLang="en-US" baseline="0" dirty="0" smtClean="0"/>
              <a:t>번이 </a:t>
            </a:r>
            <a:r>
              <a:rPr lang="ko-KR" altLang="en-US" baseline="0" dirty="0" err="1" smtClean="0"/>
              <a:t>오게되는</a:t>
            </a:r>
            <a:r>
              <a:rPr lang="ko-KR" altLang="en-US" baseline="0" dirty="0" smtClean="0"/>
              <a:t> 것입니다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그래서 그림이랑 같이 보면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외부에서 노드 </a:t>
            </a:r>
            <a:r>
              <a:rPr lang="en-US" altLang="ko-KR" baseline="0" dirty="0" err="1" smtClean="0"/>
              <a:t>ip</a:t>
            </a:r>
            <a:r>
              <a:rPr lang="ko-KR" altLang="en-US" baseline="0" dirty="0" smtClean="0"/>
              <a:t>로 접근할 때 </a:t>
            </a:r>
            <a:r>
              <a:rPr lang="en-US" altLang="ko-KR" baseline="0" dirty="0" smtClean="0"/>
              <a:t>31000</a:t>
            </a:r>
            <a:r>
              <a:rPr lang="ko-KR" altLang="en-US" baseline="0" dirty="0" smtClean="0"/>
              <a:t>번으로 접근하면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그게 서비스 객체 </a:t>
            </a:r>
            <a:r>
              <a:rPr lang="en-US" altLang="ko-KR" baseline="0" dirty="0" err="1" smtClean="0"/>
              <a:t>ip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8080</a:t>
            </a:r>
            <a:r>
              <a:rPr lang="ko-KR" altLang="en-US" baseline="0" dirty="0" smtClean="0"/>
              <a:t>번 포트로 접근하게 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그게 </a:t>
            </a:r>
            <a:r>
              <a:rPr lang="ko-KR" altLang="en-US" baseline="0" dirty="0" err="1" smtClean="0"/>
              <a:t>파드의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80</a:t>
            </a:r>
            <a:r>
              <a:rPr lang="ko-KR" altLang="en-US" baseline="0" dirty="0" smtClean="0"/>
              <a:t>번 포트로 이어져 </a:t>
            </a:r>
            <a:r>
              <a:rPr lang="en-US" altLang="ko-KR" baseline="0" dirty="0" err="1" smtClean="0"/>
              <a:t>nginx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서버에 접근할 수 있게 되는 것입니다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47FDCA-B07E-4C36-B38E-F8A997EE98C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53530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전체 클러스터에 대해 그림을 그려본다면 이렇게 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 서비스라는 </a:t>
            </a:r>
            <a:r>
              <a:rPr lang="ko-KR" altLang="en-US" baseline="0" dirty="0" err="1"/>
              <a:t>파드</a:t>
            </a:r>
            <a:r>
              <a:rPr lang="ko-KR" altLang="en-US" baseline="0" dirty="0"/>
              <a:t> 접근 규칙은 모든 노드에 걸쳐 적용되는 규칙입니다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그리고 말씀 </a:t>
            </a:r>
            <a:r>
              <a:rPr lang="ko-KR" altLang="en-US" baseline="0" dirty="0" err="1"/>
              <a:t>드렸듯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nodeport</a:t>
            </a:r>
            <a:r>
              <a:rPr lang="ko-KR" altLang="en-US" baseline="0" dirty="0"/>
              <a:t>의 특징은 클러스터의 모든 노드 </a:t>
            </a:r>
            <a:r>
              <a:rPr lang="en-US" altLang="ko-KR" baseline="0" dirty="0" err="1"/>
              <a:t>ip</a:t>
            </a:r>
            <a:r>
              <a:rPr lang="ko-KR" altLang="en-US" baseline="0" dirty="0"/>
              <a:t>에서 동일한 </a:t>
            </a:r>
            <a:r>
              <a:rPr lang="en-US" altLang="ko-KR" baseline="0" dirty="0" err="1"/>
              <a:t>nodeport</a:t>
            </a:r>
            <a:r>
              <a:rPr lang="ko-KR" altLang="en-US" baseline="0" dirty="0"/>
              <a:t>를 활용해 접근할 수 있다는 것이기 때문에</a:t>
            </a:r>
            <a:r>
              <a:rPr lang="en-US" altLang="ko-KR" baseline="0" dirty="0"/>
              <a:t>, node 1</a:t>
            </a:r>
            <a:r>
              <a:rPr lang="ko-KR" altLang="en-US" baseline="0" dirty="0"/>
              <a:t>의 </a:t>
            </a:r>
            <a:r>
              <a:rPr lang="en-US" altLang="ko-KR" baseline="0" dirty="0" err="1"/>
              <a:t>ip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31000</a:t>
            </a:r>
            <a:r>
              <a:rPr lang="ko-KR" altLang="en-US" baseline="0" dirty="0"/>
              <a:t> 포트로 접근해도 되고</a:t>
            </a:r>
            <a:r>
              <a:rPr lang="en-US" altLang="ko-KR" baseline="0" dirty="0"/>
              <a:t>, node 2</a:t>
            </a:r>
            <a:r>
              <a:rPr lang="ko-KR" altLang="en-US" baseline="0" dirty="0"/>
              <a:t>의 </a:t>
            </a:r>
            <a:r>
              <a:rPr lang="en-US" altLang="ko-KR" baseline="0" dirty="0" err="1"/>
              <a:t>ip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31000</a:t>
            </a:r>
            <a:r>
              <a:rPr lang="ko-KR" altLang="en-US" baseline="0" dirty="0"/>
              <a:t>포트로 접근해도 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다 접근할 수 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어떤 노드의 </a:t>
            </a:r>
            <a:r>
              <a:rPr lang="en-US" altLang="ko-KR" baseline="0" dirty="0" err="1"/>
              <a:t>ip</a:t>
            </a:r>
            <a:r>
              <a:rPr lang="ko-KR" altLang="en-US" baseline="0" dirty="0"/>
              <a:t>로 접근하든 </a:t>
            </a:r>
            <a:r>
              <a:rPr lang="en-US" altLang="ko-KR" baseline="0" dirty="0" err="1"/>
              <a:t>nginx</a:t>
            </a:r>
            <a:r>
              <a:rPr lang="en-US" altLang="ko-KR" baseline="0" dirty="0"/>
              <a:t> </a:t>
            </a:r>
            <a:r>
              <a:rPr lang="ko-KR" altLang="en-US" baseline="0" dirty="0"/>
              <a:t>웹 서버에 접근할 수 있는 것입니다</a:t>
            </a:r>
            <a:r>
              <a:rPr lang="en-US" altLang="ko-KR" baseline="0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이 그림에서 보여주는 </a:t>
            </a:r>
            <a:r>
              <a:rPr lang="en-US" altLang="ko-KR" dirty="0"/>
              <a:t>service</a:t>
            </a:r>
            <a:r>
              <a:rPr lang="ko-KR" altLang="en-US" dirty="0"/>
              <a:t>의 또</a:t>
            </a:r>
            <a:r>
              <a:rPr lang="ko-KR" altLang="en-US" baseline="0" dirty="0"/>
              <a:t> 다른 기능이 </a:t>
            </a:r>
            <a:r>
              <a:rPr lang="ko-KR" altLang="en-US" baseline="0" dirty="0" err="1"/>
              <a:t>로드밸런싱인데요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이렇게 서비스에 연결된 </a:t>
            </a:r>
            <a:r>
              <a:rPr lang="ko-KR" altLang="en-US" baseline="0" dirty="0" err="1"/>
              <a:t>파드가</a:t>
            </a:r>
            <a:r>
              <a:rPr lang="ko-KR" altLang="en-US" baseline="0" dirty="0"/>
              <a:t> 여러 개일 때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저희가 따로 어떤 설정을 하지 않아도 서비스가 알아서 로드 </a:t>
            </a:r>
            <a:r>
              <a:rPr lang="ko-KR" altLang="en-US" baseline="0" dirty="0" err="1"/>
              <a:t>밸런싱을</a:t>
            </a:r>
            <a:r>
              <a:rPr lang="ko-KR" altLang="en-US" baseline="0" dirty="0"/>
              <a:t> 수행합니다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즉</a:t>
            </a:r>
            <a:r>
              <a:rPr lang="en-US" altLang="ko-KR" baseline="0" dirty="0"/>
              <a:t>, </a:t>
            </a:r>
            <a:r>
              <a:rPr lang="ko-KR" altLang="en-US" baseline="0" dirty="0"/>
              <a:t>트래픽을 적절히 분산해주는 것이죠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참고로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 </a:t>
            </a:r>
            <a:r>
              <a:rPr lang="en-US" altLang="ko-KR" baseline="0" dirty="0" err="1"/>
              <a:t>NodePort</a:t>
            </a:r>
            <a:r>
              <a:rPr lang="ko-KR" altLang="en-US" baseline="0" dirty="0"/>
              <a:t>의 포트 번호는 따로 지정하지 않으면 </a:t>
            </a:r>
            <a:r>
              <a:rPr lang="en-US" altLang="ko-KR" baseline="0" dirty="0"/>
              <a:t>30000</a:t>
            </a:r>
            <a:r>
              <a:rPr lang="ko-KR" altLang="en-US" baseline="0" dirty="0"/>
              <a:t>에서 </a:t>
            </a:r>
            <a:r>
              <a:rPr lang="en-US" altLang="ko-KR" baseline="0" dirty="0"/>
              <a:t>32768 </a:t>
            </a:r>
            <a:r>
              <a:rPr lang="ko-KR" altLang="en-US" baseline="0" dirty="0"/>
              <a:t>중에 하나로 랜덤으로 지정됩니다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47FDCA-B07E-4C36-B38E-F8A997EE98C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54810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설명드릴 </a:t>
            </a:r>
            <a:r>
              <a:rPr lang="ko-KR" altLang="en-US" dirty="0" smtClean="0"/>
              <a:t>것은 </a:t>
            </a:r>
            <a:r>
              <a:rPr lang="en-US" altLang="ko-KR" dirty="0" smtClean="0"/>
              <a:t>volume 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볼륨은 </a:t>
            </a:r>
            <a:r>
              <a:rPr lang="ko-KR" altLang="en-US" dirty="0" err="1" smtClean="0"/>
              <a:t>쿠버네티스의</a:t>
            </a:r>
            <a:r>
              <a:rPr lang="ko-KR" altLang="en-US" dirty="0" smtClean="0"/>
              <a:t> 디스크 서비스입니다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실제 애플리케이션에 </a:t>
            </a:r>
            <a:r>
              <a:rPr lang="ko-KR" altLang="en-US" dirty="0" err="1" smtClean="0"/>
              <a:t>쿠버네티스를</a:t>
            </a:r>
            <a:r>
              <a:rPr lang="ko-KR" altLang="en-US" dirty="0" smtClean="0"/>
              <a:t> 적용하실 경우 데이터를 어떻게 관리할 지도 고민을 해보셔야 할 텐데요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파드는</a:t>
            </a:r>
            <a:r>
              <a:rPr lang="ko-KR" altLang="en-US" dirty="0" smtClean="0"/>
              <a:t> 삭제되면 그 데이터도 함께 삭제되는 특성을 가지고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따라서 이를 해결하기 위해 </a:t>
            </a:r>
            <a:r>
              <a:rPr lang="ko-KR" altLang="en-US" dirty="0" err="1" smtClean="0"/>
              <a:t>파드의</a:t>
            </a:r>
            <a:r>
              <a:rPr lang="ko-KR" altLang="en-US" dirty="0" smtClean="0"/>
              <a:t> 데이터를 영속적으로 저장하기 위한 방법이 필요합니다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그럴 때 사용할 수 있는</a:t>
            </a:r>
            <a:r>
              <a:rPr lang="ko-KR" altLang="en-US" baseline="0" dirty="0" smtClean="0"/>
              <a:t> 게 바로 이 </a:t>
            </a:r>
            <a:r>
              <a:rPr lang="en-US" altLang="ko-KR" baseline="0" dirty="0" smtClean="0"/>
              <a:t>Volume</a:t>
            </a:r>
            <a:r>
              <a:rPr lang="ko-KR" altLang="en-US" baseline="0" dirty="0" smtClean="0"/>
              <a:t>입니다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7FDCA-B07E-4C36-B38E-F8A997EE98C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065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그리고 이러한 마이크로서비스 아키텍처의 장점을 더해준 게 바로 </a:t>
            </a:r>
            <a:r>
              <a:rPr lang="en-US" altLang="ko-KR" baseline="0" dirty="0" smtClean="0"/>
              <a:t>“</a:t>
            </a:r>
            <a:r>
              <a:rPr lang="ko-KR" altLang="en-US" baseline="0" dirty="0" smtClean="0"/>
              <a:t>컨테이너</a:t>
            </a:r>
            <a:r>
              <a:rPr lang="en-US" altLang="ko-KR" baseline="0" dirty="0" smtClean="0"/>
              <a:t>”</a:t>
            </a:r>
            <a:r>
              <a:rPr lang="ko-KR" altLang="en-US" baseline="0" dirty="0" smtClean="0"/>
              <a:t> 기술입니다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컨테이너의 자원 효율성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확장성과 배포 </a:t>
            </a:r>
            <a:r>
              <a:rPr lang="ko-KR" altLang="en-US" baseline="0" dirty="0" err="1" smtClean="0"/>
              <a:t>편이성</a:t>
            </a:r>
            <a:r>
              <a:rPr lang="ko-KR" altLang="en-US" baseline="0" dirty="0" smtClean="0"/>
              <a:t> 등의 장점이 </a:t>
            </a:r>
            <a:r>
              <a:rPr lang="en-US" altLang="ko-KR" baseline="0" dirty="0" smtClean="0"/>
              <a:t>MSA </a:t>
            </a:r>
            <a:r>
              <a:rPr lang="ko-KR" altLang="en-US" baseline="0" dirty="0" smtClean="0"/>
              <a:t>구현에 적합하기 때문입니다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그리고 이 컨테이너와 관련된 유명한 기술이 </a:t>
            </a:r>
            <a:r>
              <a:rPr lang="en-US" altLang="ko-KR" baseline="0" dirty="0" smtClean="0"/>
              <a:t>“</a:t>
            </a:r>
            <a:r>
              <a:rPr lang="ko-KR" altLang="en-US" baseline="0" dirty="0" err="1" smtClean="0"/>
              <a:t>도커</a:t>
            </a:r>
            <a:r>
              <a:rPr lang="en-US" altLang="ko-KR" baseline="0" dirty="0" smtClean="0"/>
              <a:t>＂</a:t>
            </a:r>
            <a:r>
              <a:rPr lang="ko-KR" altLang="en-US" baseline="0" dirty="0" smtClean="0"/>
              <a:t>인데요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 </a:t>
            </a:r>
            <a:r>
              <a:rPr lang="ko-KR" altLang="en-US" baseline="0" dirty="0" err="1" smtClean="0"/>
              <a:t>도커는</a:t>
            </a:r>
            <a:r>
              <a:rPr lang="ko-KR" altLang="en-US" baseline="0" dirty="0" smtClean="0"/>
              <a:t> 간단히 말해 애플리케이션을 쉽게 리눅스 컨테이너로 만들고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사용할 수 있게끔 해주는 도구입니다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같은 역할을 하는 다른 솔루션들도 있지만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도커가</a:t>
            </a:r>
            <a:r>
              <a:rPr lang="ko-KR" altLang="en-US" baseline="0" dirty="0" smtClean="0"/>
              <a:t> 거의 표준으로 쓰이고 있습니다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------</a:t>
            </a:r>
          </a:p>
          <a:p>
            <a:r>
              <a:rPr lang="ko-KR" altLang="en-US" baseline="0" dirty="0" smtClean="0"/>
              <a:t>컨테이너 기술 장점</a:t>
            </a:r>
            <a:r>
              <a:rPr lang="en-US" altLang="ko-KR" baseline="0" dirty="0" smtClean="0"/>
              <a:t>: http://www.opennaru.com/openshift/container/benefits-of-container/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47FDCA-B07E-4C36-B38E-F8A997EE98C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70209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Volume</a:t>
            </a:r>
            <a:r>
              <a:rPr lang="ko-KR" altLang="en-US" dirty="0" smtClean="0"/>
              <a:t>에도 다양한 종류가 있습니다</a:t>
            </a:r>
            <a:r>
              <a:rPr lang="en-US" altLang="ko-KR" dirty="0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 smtClean="0"/>
              <a:t>aws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gcp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등 </a:t>
            </a:r>
            <a:r>
              <a:rPr lang="ko-KR" altLang="en-US" baseline="0" dirty="0" err="1" smtClean="0"/>
              <a:t>퍼블릭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클라우드에서</a:t>
            </a:r>
            <a:r>
              <a:rPr lang="ko-KR" altLang="en-US" baseline="0" dirty="0" smtClean="0"/>
              <a:t> 제공되는 디스크도 있고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emptydir</a:t>
            </a:r>
            <a:r>
              <a:rPr lang="ko-KR" altLang="en-US" baseline="0" dirty="0" smtClean="0"/>
              <a:t>이라고 </a:t>
            </a:r>
            <a:r>
              <a:rPr lang="en-US" altLang="ko-KR" baseline="0" dirty="0" smtClean="0"/>
              <a:t>pod</a:t>
            </a:r>
            <a:r>
              <a:rPr lang="ko-KR" altLang="en-US" baseline="0" dirty="0" smtClean="0"/>
              <a:t>가 생성될 때만 </a:t>
            </a:r>
            <a:r>
              <a:rPr lang="ko-KR" altLang="en-US" baseline="0" dirty="0" err="1" smtClean="0"/>
              <a:t>생성됬다가</a:t>
            </a:r>
            <a:r>
              <a:rPr lang="ko-KR" altLang="en-US" baseline="0" dirty="0" smtClean="0"/>
              <a:t> 삭제되면 같이 삭제되는 임시 볼륨도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 중에서 저희는 </a:t>
            </a:r>
            <a:r>
              <a:rPr lang="en-US" altLang="ko-KR" baseline="0" dirty="0" err="1" smtClean="0"/>
              <a:t>hostPath</a:t>
            </a:r>
            <a:r>
              <a:rPr lang="ko-KR" altLang="en-US" baseline="0" dirty="0" smtClean="0"/>
              <a:t>라는 </a:t>
            </a:r>
            <a:r>
              <a:rPr lang="ko-KR" altLang="en-US" baseline="0" dirty="0" smtClean="0"/>
              <a:t>볼륨을 간단히 살펴보겠습니다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47FDCA-B07E-4C36-B38E-F8A997EE98C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4295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err="1" smtClean="0"/>
              <a:t>hostPath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타입 볼륨은 로컬 디렉토리를 볼륨으로 쓰는 방식인데요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저희가 구현하고자 하는 상황은 로컬 디렉토리에 있는 </a:t>
            </a:r>
            <a:r>
              <a:rPr lang="en-US" altLang="ko-KR" baseline="0" dirty="0" smtClean="0"/>
              <a:t>index.html </a:t>
            </a:r>
            <a:r>
              <a:rPr lang="ko-KR" altLang="en-US" baseline="0" dirty="0" smtClean="0"/>
              <a:t>파일의 내용을 </a:t>
            </a:r>
            <a:r>
              <a:rPr lang="en-US" altLang="ko-KR" baseline="0" dirty="0" err="1" smtClean="0"/>
              <a:t>nginx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웹 서버의 디폴트 페이지로 나타나게 하는 것입니다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실제 실습을 하진 않지만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시나리오를 말씀드리면</a:t>
            </a: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우선 </a:t>
            </a:r>
            <a:r>
              <a:rPr lang="ko-KR" altLang="en-US" baseline="0" dirty="0" smtClean="0"/>
              <a:t>로컬 </a:t>
            </a:r>
            <a:r>
              <a:rPr lang="ko-KR" altLang="en-US" baseline="0" dirty="0" smtClean="0"/>
              <a:t>디렉토리 </a:t>
            </a:r>
            <a:r>
              <a:rPr lang="en-US" altLang="ko-KR" baseline="0" dirty="0" smtClean="0"/>
              <a:t>index.html </a:t>
            </a:r>
            <a:r>
              <a:rPr lang="ko-KR" altLang="en-US" baseline="0" dirty="0" smtClean="0"/>
              <a:t>파일을 </a:t>
            </a:r>
            <a:r>
              <a:rPr lang="ko-KR" altLang="en-US" baseline="0" dirty="0" smtClean="0"/>
              <a:t>만들어 준비합니다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오른쪽과 같이</a:t>
            </a:r>
            <a:r>
              <a:rPr lang="en-US" altLang="ko-KR" baseline="0" dirty="0" smtClean="0"/>
              <a:t> hello, </a:t>
            </a:r>
            <a:r>
              <a:rPr lang="en-US" altLang="ko-KR" baseline="0" dirty="0" err="1" smtClean="0"/>
              <a:t>YoonChang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이라는 내용을 띄우게끔 </a:t>
            </a:r>
            <a:r>
              <a:rPr lang="en-US" altLang="ko-KR" baseline="0" dirty="0" smtClean="0"/>
              <a:t>html </a:t>
            </a:r>
            <a:r>
              <a:rPr lang="ko-KR" altLang="en-US" baseline="0" dirty="0" smtClean="0"/>
              <a:t>파일을 만들었다고 가정해보겠습니다</a:t>
            </a:r>
            <a:r>
              <a:rPr lang="en-US" altLang="ko-KR" baseline="0" dirty="0" smtClean="0"/>
              <a:t>.</a:t>
            </a: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그리고 </a:t>
            </a:r>
            <a:r>
              <a:rPr lang="en-US" altLang="ko-KR" baseline="0" dirty="0" err="1" smtClean="0"/>
              <a:t>kubernetes</a:t>
            </a:r>
            <a:r>
              <a:rPr lang="ko-KR" altLang="en-US" baseline="0" dirty="0" smtClean="0"/>
              <a:t>위에 이 디렉토리로 </a:t>
            </a:r>
            <a:r>
              <a:rPr lang="ko-KR" altLang="en-US" baseline="0" dirty="0" smtClean="0"/>
              <a:t>볼륨을 </a:t>
            </a:r>
            <a:r>
              <a:rPr lang="ko-KR" altLang="en-US" baseline="0" dirty="0" err="1" smtClean="0"/>
              <a:t>마운트해서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즉 동기화 해서 </a:t>
            </a:r>
            <a:r>
              <a:rPr lang="en-US" altLang="ko-KR" baseline="0" dirty="0" err="1" smtClean="0"/>
              <a:t>nginx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앱을 배포할 겁니다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volume mount</a:t>
            </a:r>
            <a:r>
              <a:rPr lang="ko-KR" altLang="en-US" baseline="0" dirty="0" smtClean="0"/>
              <a:t>가 잘 동작한다면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 배포된 </a:t>
            </a:r>
            <a:r>
              <a:rPr lang="en-US" altLang="ko-KR" baseline="0" dirty="0" err="1" smtClean="0"/>
              <a:t>nginx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서버에 접근했을 때 기존의 </a:t>
            </a:r>
            <a:r>
              <a:rPr lang="en-US" altLang="ko-KR" baseline="0" dirty="0" smtClean="0"/>
              <a:t>default</a:t>
            </a:r>
            <a:r>
              <a:rPr lang="ko-KR" altLang="en-US" baseline="0" dirty="0" smtClean="0"/>
              <a:t>로 설정된 위 페이지가 아닌 로컬 </a:t>
            </a:r>
            <a:r>
              <a:rPr lang="ko-KR" altLang="en-US" baseline="0" dirty="0" smtClean="0"/>
              <a:t>디렉토리에 작성한 </a:t>
            </a:r>
            <a:r>
              <a:rPr lang="en-US" altLang="ko-KR" baseline="0" dirty="0" smtClean="0"/>
              <a:t>index.html</a:t>
            </a:r>
            <a:r>
              <a:rPr lang="ko-KR" altLang="en-US" baseline="0" dirty="0" smtClean="0"/>
              <a:t>인 아래 페이지를 나타내게 되는 것입니다</a:t>
            </a:r>
            <a:r>
              <a:rPr lang="en-US" altLang="ko-KR" baseline="0" dirty="0" smtClean="0"/>
              <a:t>.</a:t>
            </a: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그럼 </a:t>
            </a:r>
            <a:r>
              <a:rPr lang="ko-KR" altLang="en-US" baseline="0" dirty="0" smtClean="0"/>
              <a:t>이 </a:t>
            </a:r>
            <a:r>
              <a:rPr lang="en-US" altLang="ko-KR" baseline="0" dirty="0" smtClean="0"/>
              <a:t>volume mount </a:t>
            </a:r>
            <a:r>
              <a:rPr lang="ko-KR" altLang="en-US" baseline="0" dirty="0" smtClean="0"/>
              <a:t>지정을 </a:t>
            </a:r>
            <a:r>
              <a:rPr lang="ko-KR" altLang="en-US" baseline="0" dirty="0" err="1" smtClean="0"/>
              <a:t>어떻게하냐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당연히 </a:t>
            </a:r>
            <a:r>
              <a:rPr lang="en-US" altLang="ko-KR" baseline="0" dirty="0" err="1" smtClean="0"/>
              <a:t>yaml</a:t>
            </a:r>
            <a:r>
              <a:rPr lang="ko-KR" altLang="en-US" baseline="0" dirty="0" smtClean="0"/>
              <a:t>파일에서 해주면 됩니다</a:t>
            </a:r>
            <a:r>
              <a:rPr lang="en-US" altLang="ko-KR" baseline="0" dirty="0" smtClean="0"/>
              <a:t>. </a:t>
            </a:r>
            <a:r>
              <a:rPr lang="en-US" altLang="ko-KR" baseline="0" dirty="0" err="1" smtClean="0"/>
              <a:t>yaml</a:t>
            </a:r>
            <a:r>
              <a:rPr lang="ko-KR" altLang="en-US" baseline="0" dirty="0" smtClean="0"/>
              <a:t>파일을 살펴보겠습니다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그림 출처</a:t>
            </a:r>
            <a:r>
              <a:rPr lang="en-US" altLang="ko-KR" baseline="0" dirty="0" smtClean="0"/>
              <a:t>: </a:t>
            </a:r>
            <a:r>
              <a:rPr lang="en-US" altLang="ko-KR" baseline="0" dirty="0" err="1" smtClean="0"/>
              <a:t>cloudncloud</a:t>
            </a:r>
            <a:r>
              <a:rPr lang="en-US" altLang="ko-KR" baseline="0" dirty="0" smtClean="0"/>
              <a:t> community? , </a:t>
            </a:r>
            <a:r>
              <a:rPr lang="ko-KR" altLang="en-US" baseline="0" dirty="0" smtClean="0"/>
              <a:t>그냥 </a:t>
            </a:r>
            <a:r>
              <a:rPr lang="ko-KR" altLang="en-US" baseline="0" dirty="0" err="1" smtClean="0"/>
              <a:t>윤창블로그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47FDCA-B07E-4C36-B38E-F8A997EE98C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18674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주황색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초록색 </a:t>
            </a:r>
            <a:r>
              <a:rPr lang="ko-KR" altLang="en-US" baseline="0" dirty="0" err="1" smtClean="0"/>
              <a:t>네모칸이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쳐져있는</a:t>
            </a:r>
            <a:r>
              <a:rPr lang="ko-KR" altLang="en-US" baseline="0" dirty="0" smtClean="0"/>
              <a:t> 부분이 </a:t>
            </a:r>
            <a:r>
              <a:rPr lang="en-US" altLang="ko-KR" baseline="0" dirty="0" smtClean="0"/>
              <a:t>volume</a:t>
            </a:r>
            <a:r>
              <a:rPr lang="ko-KR" altLang="en-US" baseline="0" dirty="0" smtClean="0"/>
              <a:t>을 구현하는 부분인데요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주황색 네모는 컨테이너의 디렉토리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초록색 네모는 로컬의 디렉토리에 대한 정보입니다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volume</a:t>
            </a:r>
            <a:r>
              <a:rPr lang="ko-KR" altLang="en-US" baseline="0" dirty="0" smtClean="0"/>
              <a:t>의 이름을 </a:t>
            </a:r>
            <a:r>
              <a:rPr lang="en-US" altLang="ko-KR" baseline="0" dirty="0" smtClean="0"/>
              <a:t>shared-data</a:t>
            </a:r>
            <a:r>
              <a:rPr lang="ko-KR" altLang="en-US" baseline="0" dirty="0" smtClean="0"/>
              <a:t>로 둘 다 설정을 해서</a:t>
            </a:r>
            <a:r>
              <a:rPr lang="en-US" altLang="ko-KR" baseline="0" dirty="0" smtClean="0"/>
              <a:t>, container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/</a:t>
            </a:r>
            <a:r>
              <a:rPr lang="en-US" altLang="ko-KR" baseline="0" dirty="0" err="1" smtClean="0"/>
              <a:t>usr</a:t>
            </a:r>
            <a:r>
              <a:rPr lang="en-US" altLang="ko-KR" baseline="0" dirty="0" smtClean="0"/>
              <a:t>/share/</a:t>
            </a:r>
            <a:r>
              <a:rPr lang="en-US" altLang="ko-KR" baseline="0" dirty="0" err="1" smtClean="0"/>
              <a:t>nginx</a:t>
            </a:r>
            <a:r>
              <a:rPr lang="en-US" altLang="ko-KR" baseline="0" dirty="0" smtClean="0"/>
              <a:t>/html</a:t>
            </a:r>
            <a:r>
              <a:rPr lang="ko-KR" altLang="en-US" baseline="0" dirty="0" smtClean="0"/>
              <a:t> 디렉토리와 </a:t>
            </a:r>
            <a:r>
              <a:rPr lang="en-US" altLang="ko-KR" baseline="0" dirty="0" smtClean="0"/>
              <a:t>/home/my/data </a:t>
            </a:r>
            <a:r>
              <a:rPr lang="ko-KR" altLang="en-US" baseline="0" dirty="0" smtClean="0"/>
              <a:t>디렉토리를 동기화하는 것입니다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47FDCA-B07E-4C36-B38E-F8A997EE98C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7115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</a:t>
            </a:r>
            <a:r>
              <a:rPr lang="en-US" altLang="ko-KR" dirty="0" smtClean="0"/>
              <a:t>Ingress</a:t>
            </a:r>
            <a:r>
              <a:rPr lang="ko-KR" altLang="en-US" dirty="0" smtClean="0"/>
              <a:t>라는 개념에 대해 조금 설명을 드리려고 </a:t>
            </a:r>
            <a:r>
              <a:rPr lang="ko-KR" altLang="en-US" dirty="0" smtClean="0"/>
              <a:t>하는데요</a:t>
            </a:r>
            <a:r>
              <a:rPr lang="en-US" altLang="ko-KR" baseline="0" dirty="0" smtClean="0"/>
              <a:t>. Ingress</a:t>
            </a:r>
            <a:r>
              <a:rPr lang="ko-KR" altLang="en-US" baseline="0" dirty="0" smtClean="0"/>
              <a:t>라는 단어는 보통 외부에서 내부로 향하는 걸 말할 때 사용합니다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예를 들어서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인그래스</a:t>
            </a:r>
            <a:r>
              <a:rPr lang="ko-KR" altLang="en-US" baseline="0" dirty="0" smtClean="0"/>
              <a:t> 트래픽은 외부에서 서버로 유입되는 트래픽을 의미하는 경우와 같이요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err="1" smtClean="0"/>
              <a:t>쿠버네티스에서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Ingress</a:t>
            </a:r>
            <a:r>
              <a:rPr lang="ko-KR" altLang="en-US" baseline="0" dirty="0" smtClean="0"/>
              <a:t>는 외부 요청을 어떻게 처리할 것인지를 </a:t>
            </a:r>
            <a:r>
              <a:rPr lang="en-US" altLang="ko-KR" baseline="0" dirty="0" smtClean="0"/>
              <a:t>Layer 7, </a:t>
            </a:r>
            <a:r>
              <a:rPr lang="ko-KR" altLang="en-US" baseline="0" dirty="0" smtClean="0"/>
              <a:t>그러니까 네트워크 </a:t>
            </a:r>
            <a:r>
              <a:rPr lang="en-US" altLang="ko-KR" baseline="0" dirty="0" smtClean="0"/>
              <a:t>7</a:t>
            </a:r>
            <a:r>
              <a:rPr lang="ko-KR" altLang="en-US" baseline="0" dirty="0" smtClean="0"/>
              <a:t>계층 레벨에서 정의하는 오브젝트를 의미합니다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외부 요청을 다룬다는 점에서 </a:t>
            </a:r>
            <a:r>
              <a:rPr lang="ko-KR" altLang="en-US" baseline="0" dirty="0" err="1" smtClean="0"/>
              <a:t>서비스랑</a:t>
            </a:r>
            <a:r>
              <a:rPr lang="ko-KR" altLang="en-US" baseline="0" dirty="0" smtClean="0"/>
              <a:t> 비슷한 느낌이 들기도 </a:t>
            </a:r>
            <a:r>
              <a:rPr lang="ko-KR" altLang="en-US" baseline="0" dirty="0" err="1" smtClean="0"/>
              <a:t>하실텐데요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차이점을 </a:t>
            </a:r>
            <a:r>
              <a:rPr lang="ko-KR" altLang="en-US" baseline="0" dirty="0" err="1" smtClean="0"/>
              <a:t>설명드리겠습니다</a:t>
            </a:r>
            <a:r>
              <a:rPr lang="en-US" altLang="ko-KR" baseline="0" dirty="0" smtClean="0"/>
              <a:t>.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7FDCA-B07E-4C36-B38E-F8A997EE98C7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2265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보통 애플리케이션을 배포하면 </a:t>
            </a:r>
            <a:r>
              <a:rPr lang="en-US" altLang="ko-KR" baseline="0" dirty="0" smtClean="0"/>
              <a:t>80 </a:t>
            </a:r>
            <a:r>
              <a:rPr lang="ko-KR" altLang="en-US" baseline="0" dirty="0" smtClean="0"/>
              <a:t>또는 </a:t>
            </a:r>
            <a:r>
              <a:rPr lang="en-US" altLang="ko-KR" baseline="0" dirty="0" smtClean="0"/>
              <a:t>443</a:t>
            </a:r>
            <a:r>
              <a:rPr lang="ko-KR" altLang="en-US" baseline="0" dirty="0" smtClean="0"/>
              <a:t>포트를 사용하고 이 하나의 포트에서 여러 개의 서비스를 도메인이나 경로에 따라 다르게 연결하게 되는데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이런 상황에서 한계에 맞닥뜨리는 겁니다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err="1" smtClean="0"/>
              <a:t>NodePort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뚫은 모든 포트들을 사용자에게 알려주어야 하는 상황이 </a:t>
            </a:r>
            <a:r>
              <a:rPr lang="ko-KR" altLang="en-US" baseline="0" dirty="0" err="1" smtClean="0"/>
              <a:t>생겨버림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각각의 서비스 주소를 다 알아야 하는 상황이 생기는 것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 때 </a:t>
            </a:r>
            <a:r>
              <a:rPr lang="en-US" altLang="ko-KR" baseline="0" dirty="0" smtClean="0"/>
              <a:t>Ingress</a:t>
            </a:r>
            <a:r>
              <a:rPr lang="ko-KR" altLang="en-US" baseline="0" dirty="0" smtClean="0"/>
              <a:t>를 사용하면 각각의 서비스에 대해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개의 주소가 존재하는 게 아니라 하나의 대표 </a:t>
            </a:r>
            <a:r>
              <a:rPr lang="en-US" altLang="ko-KR" baseline="0" dirty="0" smtClean="0"/>
              <a:t>URL</a:t>
            </a:r>
            <a:r>
              <a:rPr lang="ko-KR" altLang="en-US" baseline="0" dirty="0" smtClean="0"/>
              <a:t>을 사용해서 접근할 수 있습니다</a:t>
            </a:r>
            <a:r>
              <a:rPr lang="en-US" altLang="ko-KR" baseline="0" dirty="0" smtClean="0"/>
              <a:t>. 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7FDCA-B07E-4C36-B38E-F8A997EE98C7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7788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출처</a:t>
            </a:r>
            <a:r>
              <a:rPr lang="en-US" altLang="ko-KR" baseline="0" dirty="0" smtClean="0"/>
              <a:t>: https://anyflow.net/m/523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예를 들면 이런 </a:t>
            </a:r>
            <a:r>
              <a:rPr lang="ko-KR" altLang="en-US" baseline="0" dirty="0" err="1" smtClean="0"/>
              <a:t>식인겁니다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라우팅 규칙은 다양하게 세울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이렇게 </a:t>
            </a:r>
            <a:r>
              <a:rPr lang="en-US" altLang="ko-KR" baseline="0" dirty="0" smtClean="0"/>
              <a:t>kubia.example.com, foo.example.com, bar.example.com</a:t>
            </a:r>
            <a:r>
              <a:rPr lang="ko-KR" altLang="en-US" baseline="0" dirty="0" smtClean="0"/>
              <a:t>과 같이 호스트를 여러 개 두어서 호스트 기반 라우팅을 할 수도 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동일 호스트 아래에서 </a:t>
            </a:r>
            <a:r>
              <a:rPr lang="en-US" altLang="ko-KR" baseline="0" dirty="0" smtClean="0"/>
              <a:t>/</a:t>
            </a:r>
            <a:r>
              <a:rPr lang="en-US" altLang="ko-KR" baseline="0" dirty="0" err="1" smtClean="0"/>
              <a:t>kubia</a:t>
            </a:r>
            <a:r>
              <a:rPr lang="en-US" altLang="ko-KR" baseline="0" dirty="0" smtClean="0"/>
              <a:t>, /foo</a:t>
            </a:r>
            <a:r>
              <a:rPr lang="ko-KR" altLang="en-US" baseline="0" dirty="0" smtClean="0"/>
              <a:t>와 같이 </a:t>
            </a:r>
            <a:r>
              <a:rPr lang="en-US" altLang="ko-KR" baseline="0" dirty="0" smtClean="0"/>
              <a:t>path</a:t>
            </a:r>
            <a:r>
              <a:rPr lang="ko-KR" altLang="en-US" baseline="0" dirty="0" smtClean="0"/>
              <a:t>를 나누어 </a:t>
            </a:r>
            <a:r>
              <a:rPr lang="en-US" altLang="ko-KR" baseline="0" dirty="0" err="1" smtClean="0"/>
              <a:t>url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기반 라우팅을 할 수도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7FDCA-B07E-4C36-B38E-F8A997EE98C7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5600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그래서 다시 정리를 하자면 </a:t>
            </a:r>
            <a:r>
              <a:rPr lang="en-US" altLang="ko-KR" dirty="0" smtClean="0"/>
              <a:t>Ingress</a:t>
            </a:r>
            <a:r>
              <a:rPr lang="ko-KR" altLang="en-US" dirty="0" smtClean="0"/>
              <a:t>는 외부에서 들어온 </a:t>
            </a:r>
            <a:r>
              <a:rPr lang="en-US" altLang="ko-KR" dirty="0" smtClean="0"/>
              <a:t>HTTP, HTTPS </a:t>
            </a:r>
            <a:r>
              <a:rPr lang="ko-KR" altLang="en-US" dirty="0" smtClean="0"/>
              <a:t>요청들을 어떻게 처리할 지 정의해 둔 규칙들의 모음이라고 정의할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7FDCA-B07E-4C36-B38E-F8A997EE98C7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2100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저희는 간단하게 요 상황에 대한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ingress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yaml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살펴볼건데요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전에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가지 더 말씀드릴 건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ingress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layber7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기반이라고 말씀을 드렸었는데요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 4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기반인 서비스와는 다르게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TLS/SSL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인증서 처리가 가능하고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경로의 라우팅 등을 자세히 정의할 수 있게 된다는 점입니다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 그럼 다시 돌아가서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 요 상황은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hello-world.info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요청이 들어오면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이라는 서비스로 전달되고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hello-world.info/v2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들어오면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web2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서비스로 전달되는 모습입니다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그럼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yaml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파일을 살펴보겠습니다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===============================================================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인그레스는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외부에서 서비스로 접속이 가능한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로드 밸런스 트래픽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SSL / TLS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종료 그리고 이름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기반의 가상 호스팅을 제공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인그레스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컨트롤러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있어야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인그레스를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충족할 수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인그레스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리소스만 생성한다면 효과가 없다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ingress-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nginx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같은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인그레스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컨트롤러를 배포해야 할 수도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 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인그레스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컨트롤러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중에서 선택할 수도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7FDCA-B07E-4C36-B38E-F8A997EE98C7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5719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여기서 </a:t>
            </a:r>
            <a:r>
              <a:rPr lang="ko-KR" altLang="en-US" baseline="0" dirty="0" smtClean="0"/>
              <a:t>주요하게 살펴볼 부분은 </a:t>
            </a:r>
            <a:r>
              <a:rPr lang="en-US" altLang="ko-KR" baseline="0" dirty="0" smtClean="0"/>
              <a:t>rules </a:t>
            </a:r>
            <a:r>
              <a:rPr lang="ko-KR" altLang="en-US" baseline="0" dirty="0" smtClean="0"/>
              <a:t>인데요</a:t>
            </a:r>
            <a:r>
              <a:rPr lang="en-US" altLang="ko-KR" baseline="0" dirty="0" smtClean="0"/>
              <a:t>. </a:t>
            </a:r>
            <a:endParaRPr lang="en-US" altLang="ko-KR" baseline="0" dirty="0" smtClean="0"/>
          </a:p>
          <a:p>
            <a:r>
              <a:rPr lang="en-US" altLang="ko-KR" baseline="0" dirty="0" smtClean="0"/>
              <a:t>host</a:t>
            </a:r>
            <a:r>
              <a:rPr lang="ko-KR" altLang="en-US" baseline="0" dirty="0" smtClean="0"/>
              <a:t>로 </a:t>
            </a:r>
            <a:r>
              <a:rPr lang="en-US" altLang="ko-KR" baseline="0" dirty="0" smtClean="0"/>
              <a:t>hello-world.info</a:t>
            </a:r>
            <a:r>
              <a:rPr lang="ko-KR" altLang="en-US" baseline="0" dirty="0" smtClean="0"/>
              <a:t>를 적어주었고</a:t>
            </a:r>
            <a:r>
              <a:rPr lang="en-US" altLang="ko-KR" baseline="0" dirty="0" smtClean="0"/>
              <a:t>, </a:t>
            </a:r>
            <a:endParaRPr lang="en-US" altLang="ko-KR" baseline="0" dirty="0" smtClean="0"/>
          </a:p>
          <a:p>
            <a:r>
              <a:rPr lang="en-US" altLang="ko-KR" baseline="0" dirty="0" smtClean="0"/>
              <a:t>path</a:t>
            </a:r>
            <a:r>
              <a:rPr lang="ko-KR" altLang="en-US" baseline="0" dirty="0" smtClean="0"/>
              <a:t>에서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로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들어오는 요청은 </a:t>
            </a:r>
            <a:r>
              <a:rPr lang="en-US" altLang="ko-KR" baseline="0" dirty="0" smtClean="0"/>
              <a:t>web </a:t>
            </a:r>
            <a:r>
              <a:rPr lang="ko-KR" altLang="en-US" baseline="0" dirty="0" smtClean="0"/>
              <a:t>서비스로 연결하고 있고</a:t>
            </a:r>
            <a:r>
              <a:rPr lang="en-US" altLang="ko-KR" baseline="0" dirty="0" smtClean="0"/>
              <a:t>, /v2</a:t>
            </a:r>
            <a:r>
              <a:rPr lang="ko-KR" altLang="en-US" baseline="0" dirty="0" smtClean="0"/>
              <a:t>로 들어오는 요청은 </a:t>
            </a:r>
            <a:r>
              <a:rPr lang="en-US" altLang="ko-KR" baseline="0" dirty="0" smtClean="0"/>
              <a:t>web2</a:t>
            </a:r>
            <a:r>
              <a:rPr lang="ko-KR" altLang="en-US" baseline="0" dirty="0" smtClean="0"/>
              <a:t>로 연결하고 있음을 알 수 있습니다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여기서 중요한 </a:t>
            </a:r>
            <a:r>
              <a:rPr lang="ko-KR" altLang="en-US" baseline="0" dirty="0" smtClean="0"/>
              <a:t>것은 이것만으로는 </a:t>
            </a:r>
            <a:r>
              <a:rPr lang="en-US" altLang="ko-KR" baseline="0" dirty="0" smtClean="0"/>
              <a:t>ingress</a:t>
            </a:r>
            <a:r>
              <a:rPr lang="ko-KR" altLang="en-US" baseline="0" dirty="0" smtClean="0"/>
              <a:t>가 온전히 동작하지 않는다는 것입니다</a:t>
            </a:r>
            <a:r>
              <a:rPr lang="en-US" altLang="ko-KR" baseline="0" dirty="0" smtClean="0"/>
              <a:t>. 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 </a:t>
            </a:r>
            <a:r>
              <a:rPr lang="en-US" altLang="ko-KR" baseline="0" dirty="0" smtClean="0"/>
              <a:t>ingress</a:t>
            </a:r>
            <a:r>
              <a:rPr lang="ko-KR" altLang="en-US" baseline="0" dirty="0" smtClean="0"/>
              <a:t>는 말그대로 </a:t>
            </a:r>
            <a:r>
              <a:rPr lang="ko-KR" altLang="en-US" baseline="0" dirty="0" smtClean="0"/>
              <a:t>정책만 정의 해줍니다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어떤 곳으로 들어온 요청을 어느 서비스로 연결해줄지만 정의를 하는 것이지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실제 이러한 </a:t>
            </a:r>
            <a:r>
              <a:rPr lang="ko-KR" altLang="en-US" baseline="0" dirty="0" smtClean="0"/>
              <a:t>동작을 가능케하는 것은 </a:t>
            </a:r>
            <a:r>
              <a:rPr lang="en-US" altLang="ko-KR" baseline="0" dirty="0" smtClean="0"/>
              <a:t>ingress-controller</a:t>
            </a:r>
            <a:r>
              <a:rPr lang="ko-KR" altLang="en-US" baseline="0" dirty="0" smtClean="0"/>
              <a:t>라는 친구입니다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47FDCA-B07E-4C36-B38E-F8A997EE98C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43352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ingress controller</a:t>
            </a:r>
            <a:r>
              <a:rPr lang="ko-KR" altLang="en-US" baseline="0" dirty="0" smtClean="0"/>
              <a:t>에도 여러가지 종류가 있는데요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공식 사이트에 나온 것들만 봐도 굉장히 여러 개 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가장 많이 쓰이는 것은 </a:t>
            </a:r>
            <a:r>
              <a:rPr lang="en-US" altLang="ko-KR" baseline="0" dirty="0" err="1" smtClean="0"/>
              <a:t>nginx</a:t>
            </a:r>
            <a:r>
              <a:rPr lang="en-US" altLang="ko-KR" baseline="0" dirty="0" smtClean="0"/>
              <a:t> ingress controller, Kong ingress Controller </a:t>
            </a:r>
            <a:r>
              <a:rPr lang="ko-KR" altLang="en-US" baseline="0" dirty="0" smtClean="0"/>
              <a:t>등입니다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각각의 </a:t>
            </a:r>
            <a:r>
              <a:rPr lang="en-US" altLang="ko-KR" baseline="0" dirty="0" smtClean="0"/>
              <a:t>ingress controller</a:t>
            </a:r>
            <a:r>
              <a:rPr lang="ko-KR" altLang="en-US" baseline="0" dirty="0" smtClean="0"/>
              <a:t>마다 기능들이 조금씩 다르므로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나중에 실제 </a:t>
            </a:r>
            <a:r>
              <a:rPr lang="en-US" altLang="ko-KR" baseline="0" dirty="0" smtClean="0"/>
              <a:t>ingress </a:t>
            </a:r>
            <a:r>
              <a:rPr lang="ko-KR" altLang="en-US" baseline="0" dirty="0" smtClean="0"/>
              <a:t>기능을 사용하시게 된다면 본인의 </a:t>
            </a:r>
            <a:r>
              <a:rPr lang="ko-KR" altLang="en-US" baseline="0" dirty="0" smtClean="0"/>
              <a:t>클러스터에 가장 적합한 컨트롤러를 </a:t>
            </a:r>
            <a:r>
              <a:rPr lang="ko-KR" altLang="en-US" baseline="0" dirty="0" smtClean="0"/>
              <a:t>선택하셔서 </a:t>
            </a:r>
            <a:r>
              <a:rPr lang="en-US" altLang="ko-KR" baseline="0" dirty="0" smtClean="0"/>
              <a:t>ingress-controller</a:t>
            </a:r>
            <a:r>
              <a:rPr lang="ko-KR" altLang="en-US" baseline="0" dirty="0" smtClean="0"/>
              <a:t>를 배포하신 후 사용하시면 되겠습니다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47FDCA-B07E-4C36-B38E-F8A997EE98C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349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네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왼쪽 그림은 </a:t>
            </a:r>
            <a:r>
              <a:rPr lang="ko-KR" altLang="en-US" baseline="0" dirty="0" err="1" smtClean="0"/>
              <a:t>도커파일을</a:t>
            </a:r>
            <a:r>
              <a:rPr lang="ko-KR" altLang="en-US" baseline="0" dirty="0" smtClean="0"/>
              <a:t> 만드는 것 부터 </a:t>
            </a:r>
            <a:r>
              <a:rPr lang="ko-KR" altLang="en-US" baseline="0" dirty="0" err="1" smtClean="0"/>
              <a:t>도커</a:t>
            </a:r>
            <a:r>
              <a:rPr lang="ko-KR" altLang="en-US" baseline="0" dirty="0" smtClean="0"/>
              <a:t> 컨테이너를 실행하는 것까지의 단계를 나타내고 있는데요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간단히 설명 드리면 </a:t>
            </a:r>
            <a:r>
              <a:rPr lang="ko-KR" altLang="en-US" baseline="0" dirty="0" err="1" smtClean="0"/>
              <a:t>도커</a:t>
            </a:r>
            <a:r>
              <a:rPr lang="ko-KR" altLang="en-US" baseline="0" dirty="0" smtClean="0"/>
              <a:t> 파일을 작성한 후 </a:t>
            </a:r>
            <a:r>
              <a:rPr lang="en-US" altLang="ko-KR" baseline="0" dirty="0" smtClean="0"/>
              <a:t>build</a:t>
            </a:r>
            <a:r>
              <a:rPr lang="ko-KR" altLang="en-US" baseline="0" dirty="0" smtClean="0"/>
              <a:t>라는 명령어를 사용하시면 이걸 </a:t>
            </a:r>
            <a:r>
              <a:rPr lang="ko-KR" altLang="en-US" baseline="0" dirty="0" err="1" smtClean="0"/>
              <a:t>도커</a:t>
            </a:r>
            <a:r>
              <a:rPr lang="ko-KR" altLang="en-US" baseline="0" dirty="0" smtClean="0"/>
              <a:t> 이미지로 만들어낼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 </a:t>
            </a:r>
            <a:r>
              <a:rPr lang="ko-KR" altLang="en-US" baseline="0" dirty="0" err="1" smtClean="0"/>
              <a:t>도커</a:t>
            </a:r>
            <a:r>
              <a:rPr lang="ko-KR" altLang="en-US" baseline="0" dirty="0" smtClean="0"/>
              <a:t> 이미지는 </a:t>
            </a:r>
            <a:r>
              <a:rPr lang="ko-KR" altLang="en-US" baseline="0" dirty="0" err="1" smtClean="0"/>
              <a:t>도커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hub</a:t>
            </a:r>
            <a:r>
              <a:rPr lang="ko-KR" altLang="en-US" baseline="0" dirty="0" smtClean="0"/>
              <a:t>라는 저장소에서 관리가 되는데 만드신 이미지를 업로드하실 수도 있고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이미 </a:t>
            </a:r>
            <a:r>
              <a:rPr lang="ko-KR" altLang="en-US" baseline="0" dirty="0" err="1" smtClean="0"/>
              <a:t>올라가있는</a:t>
            </a:r>
            <a:r>
              <a:rPr lang="ko-KR" altLang="en-US" baseline="0" dirty="0" smtClean="0"/>
              <a:t> 걸 다운받으실 수도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그렇게 해서 얻은 이미지를 </a:t>
            </a:r>
            <a:r>
              <a:rPr lang="en-US" altLang="ko-KR" baseline="0" dirty="0" smtClean="0"/>
              <a:t>Run </a:t>
            </a:r>
            <a:r>
              <a:rPr lang="ko-KR" altLang="en-US" baseline="0" dirty="0" smtClean="0"/>
              <a:t>명령어로 실행하면 컨테이너가 생성되는 것입니다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오른쪽은 간단한 예시인데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도커파일을</a:t>
            </a:r>
            <a:r>
              <a:rPr lang="ko-KR" altLang="en-US" baseline="0" dirty="0" smtClean="0"/>
              <a:t> 보시면 </a:t>
            </a:r>
            <a:r>
              <a:rPr lang="en-US" altLang="ko-KR" baseline="0" dirty="0" err="1" smtClean="0"/>
              <a:t>ubuntu</a:t>
            </a:r>
            <a:r>
              <a:rPr lang="ko-KR" altLang="en-US" baseline="0" dirty="0" smtClean="0"/>
              <a:t>를 베이스로 해서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nginx</a:t>
            </a:r>
            <a:r>
              <a:rPr lang="ko-KR" altLang="en-US" baseline="0" dirty="0" smtClean="0"/>
              <a:t>를 설치하라</a:t>
            </a:r>
            <a:r>
              <a:rPr lang="en-US" altLang="ko-KR" baseline="0" dirty="0" smtClean="0"/>
              <a:t>, index.html</a:t>
            </a:r>
            <a:r>
              <a:rPr lang="ko-KR" altLang="en-US" baseline="0" dirty="0" smtClean="0"/>
              <a:t>을 </a:t>
            </a:r>
            <a:r>
              <a:rPr lang="en-US" altLang="ko-KR" baseline="0" dirty="0" err="1" smtClean="0"/>
              <a:t>var</a:t>
            </a:r>
            <a:r>
              <a:rPr lang="en-US" altLang="ko-KR" baseline="0" dirty="0" smtClean="0"/>
              <a:t>/www/html</a:t>
            </a:r>
            <a:r>
              <a:rPr lang="ko-KR" altLang="en-US" baseline="0" dirty="0" smtClean="0"/>
              <a:t>이라는 경로로 이동하라는 명령을 통해서 해당 페이지를 </a:t>
            </a:r>
            <a:r>
              <a:rPr lang="ko-KR" altLang="en-US" baseline="0" dirty="0" err="1" smtClean="0"/>
              <a:t>웹페이지로</a:t>
            </a:r>
            <a:r>
              <a:rPr lang="ko-KR" altLang="en-US" baseline="0" dirty="0" smtClean="0"/>
              <a:t> 띄우게끔 하는 내용입니다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 </a:t>
            </a:r>
            <a:r>
              <a:rPr lang="ko-KR" altLang="en-US" baseline="0" dirty="0" err="1" smtClean="0"/>
              <a:t>도커파일에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build </a:t>
            </a:r>
            <a:r>
              <a:rPr lang="ko-KR" altLang="en-US" baseline="0" dirty="0" smtClean="0"/>
              <a:t>명령어를 실행하면 이게 </a:t>
            </a:r>
            <a:r>
              <a:rPr lang="ko-KR" altLang="en-US" baseline="0" dirty="0" err="1" smtClean="0"/>
              <a:t>도커</a:t>
            </a:r>
            <a:r>
              <a:rPr lang="ko-KR" altLang="en-US" baseline="0" dirty="0" smtClean="0"/>
              <a:t> 이미지로 만들어지고요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원하는 곳에서 해당 이미지를 불러와 </a:t>
            </a:r>
            <a:r>
              <a:rPr lang="en-US" altLang="ko-KR" baseline="0" dirty="0" smtClean="0"/>
              <a:t>run </a:t>
            </a:r>
            <a:r>
              <a:rPr lang="ko-KR" altLang="en-US" baseline="0" dirty="0" smtClean="0"/>
              <a:t>명령어를 실행하면 이렇게 </a:t>
            </a:r>
            <a:r>
              <a:rPr lang="en-US" altLang="ko-KR" baseline="0" dirty="0" err="1" smtClean="0"/>
              <a:t>ubuntu</a:t>
            </a:r>
            <a:r>
              <a:rPr lang="ko-KR" altLang="en-US" baseline="0" dirty="0" smtClean="0"/>
              <a:t>와 </a:t>
            </a:r>
            <a:r>
              <a:rPr lang="en-US" altLang="ko-KR" baseline="0" dirty="0" err="1" smtClean="0"/>
              <a:t>nginx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웹서버가</a:t>
            </a:r>
            <a:r>
              <a:rPr lang="ko-KR" altLang="en-US" baseline="0" dirty="0" smtClean="0"/>
              <a:t> 설치되고 원하던 </a:t>
            </a:r>
            <a:r>
              <a:rPr lang="en-US" altLang="ko-KR" baseline="0" dirty="0" smtClean="0"/>
              <a:t>html</a:t>
            </a:r>
            <a:r>
              <a:rPr lang="ko-KR" altLang="en-US" baseline="0" dirty="0" smtClean="0"/>
              <a:t>파일도 띄울 수 있는 환경이 바로 짠</a:t>
            </a:r>
            <a:r>
              <a:rPr lang="en-US" altLang="ko-KR" baseline="0" dirty="0" smtClean="0"/>
              <a:t>! </a:t>
            </a:r>
            <a:r>
              <a:rPr lang="ko-KR" altLang="en-US" baseline="0" dirty="0" err="1" smtClean="0"/>
              <a:t>세팅되는</a:t>
            </a:r>
            <a:r>
              <a:rPr lang="ko-KR" altLang="en-US" baseline="0" dirty="0" smtClean="0"/>
              <a:t> 것입니다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47FDCA-B07E-4C36-B38E-F8A997EE98C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46119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US" altLang="ko-KR" b="0" i="0" dirty="0">
                <a:solidFill>
                  <a:srgbClr val="2B2B2B"/>
                </a:solidFill>
                <a:effectLst/>
                <a:latin typeface="Arial" panose="020B0604020202020204" pitchFamily="34" charset="0"/>
              </a:rPr>
              <a:t>CNCF</a:t>
            </a:r>
            <a:r>
              <a:rPr lang="ko-KR" altLang="en-US" b="0" i="0" dirty="0">
                <a:solidFill>
                  <a:srgbClr val="2B2B2B"/>
                </a:solidFill>
                <a:effectLst/>
                <a:latin typeface="Arial" panose="020B0604020202020204" pitchFamily="34" charset="0"/>
              </a:rPr>
              <a:t>는 </a:t>
            </a:r>
            <a:r>
              <a:rPr lang="ko-KR" altLang="en-US" b="0" i="0" dirty="0" err="1">
                <a:solidFill>
                  <a:srgbClr val="2B2B2B"/>
                </a:solidFill>
                <a:effectLst/>
                <a:latin typeface="Arial" panose="020B0604020202020204" pitchFamily="34" charset="0"/>
              </a:rPr>
              <a:t>쿠버네티스와</a:t>
            </a:r>
            <a:r>
              <a:rPr lang="ko-KR" altLang="en-US" b="0" i="0" dirty="0">
                <a:solidFill>
                  <a:srgbClr val="2B2B2B"/>
                </a:solidFill>
                <a:effectLst/>
                <a:latin typeface="Arial" panose="020B0604020202020204" pitchFamily="34" charset="0"/>
              </a:rPr>
              <a:t> 같은 </a:t>
            </a:r>
            <a:r>
              <a:rPr lang="ko-KR" altLang="en-US" b="0" i="0" dirty="0" err="1">
                <a:solidFill>
                  <a:srgbClr val="2B2B2B"/>
                </a:solidFill>
                <a:effectLst/>
                <a:latin typeface="Arial" panose="020B0604020202020204" pitchFamily="34" charset="0"/>
              </a:rPr>
              <a:t>클라우드</a:t>
            </a:r>
            <a:r>
              <a:rPr lang="ko-KR" altLang="en-US" b="0" i="0" dirty="0">
                <a:solidFill>
                  <a:srgbClr val="2B2B2B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 err="1">
                <a:solidFill>
                  <a:srgbClr val="2B2B2B"/>
                </a:solidFill>
                <a:effectLst/>
                <a:latin typeface="Arial" panose="020B0604020202020204" pitchFamily="34" charset="0"/>
              </a:rPr>
              <a:t>네이티브</a:t>
            </a:r>
            <a:r>
              <a:rPr lang="ko-KR" altLang="en-US" b="0" i="0" dirty="0">
                <a:solidFill>
                  <a:srgbClr val="2B2B2B"/>
                </a:solidFill>
                <a:effectLst/>
                <a:latin typeface="Arial" panose="020B0604020202020204" pitchFamily="34" charset="0"/>
              </a:rPr>
              <a:t> 오픈소스 기술들을 추진하고 관리하는 단체인데요</a:t>
            </a:r>
            <a:endParaRPr lang="en-US" altLang="ko-KR" b="0" i="0" dirty="0">
              <a:solidFill>
                <a:srgbClr val="666666"/>
              </a:solidFill>
              <a:effectLst/>
              <a:latin typeface="Noto Sans Demilight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ko-KR" altLang="en-US" b="0" i="0" dirty="0" err="1">
                <a:solidFill>
                  <a:srgbClr val="666666"/>
                </a:solidFill>
                <a:effectLst/>
                <a:latin typeface="Noto Sans Demilight"/>
              </a:rPr>
              <a:t>장표에서도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Demilight"/>
              </a:rPr>
              <a:t> 보시다시피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Noto Sans Demilight"/>
              </a:rPr>
              <a:t>수백가지의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Demilight"/>
              </a:rPr>
              <a:t> 프로젝트들을 관리하고 있고 각 프로젝트들은 각기 상호작용하며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Noto Sans Demilight"/>
              </a:rPr>
              <a:t>클라우드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Demilight"/>
              </a:rPr>
              <a:t>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Noto Sans Demilight"/>
              </a:rPr>
              <a:t>네이티브한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Demilight"/>
              </a:rPr>
              <a:t> 생태계를 이루고 있습니다</a:t>
            </a:r>
            <a:endParaRPr lang="en-US" altLang="ko-KR" b="0" i="0" dirty="0">
              <a:solidFill>
                <a:srgbClr val="666666"/>
              </a:solidFill>
              <a:effectLst/>
              <a:latin typeface="Noto Sans Demilight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ko-KR" altLang="en-US" b="0" i="0" dirty="0">
                <a:solidFill>
                  <a:srgbClr val="666666"/>
                </a:solidFill>
                <a:effectLst/>
                <a:latin typeface="Noto Sans Demilight"/>
              </a:rPr>
              <a:t>대표적으로 지난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Demilight"/>
              </a:rPr>
              <a:t>BC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Demilight"/>
              </a:rPr>
              <a:t>카드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Noto Sans Demilight"/>
              </a:rPr>
              <a:t>마이데이터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Demilight"/>
              </a:rPr>
              <a:t> 사업에서도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Demilight"/>
              </a:rPr>
              <a:t>MSA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Demilight"/>
              </a:rPr>
              <a:t>구축과 동시에 서비스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Noto Sans Demilight"/>
              </a:rPr>
              <a:t>매쉬인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Demilight"/>
              </a:rPr>
              <a:t> </a:t>
            </a:r>
            <a:r>
              <a:rPr lang="en-US" altLang="ko-KR" b="0" i="0" dirty="0" err="1">
                <a:solidFill>
                  <a:srgbClr val="666666"/>
                </a:solidFill>
                <a:effectLst/>
                <a:latin typeface="Noto Sans Demilight"/>
              </a:rPr>
              <a:t>Istio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Demilight"/>
              </a:rPr>
              <a:t>가 쓰이기도 하는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Demilight"/>
              </a:rPr>
              <a:t>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Demilight"/>
              </a:rPr>
              <a:t>등 사업 특성에 맞게 적용되는 프로젝트들이 다른데요</a:t>
            </a:r>
            <a:endParaRPr lang="en-US" altLang="ko-KR" b="0" i="0" dirty="0">
              <a:solidFill>
                <a:srgbClr val="666666"/>
              </a:solidFill>
              <a:effectLst/>
              <a:latin typeface="Noto Sans Demilight"/>
            </a:endParaRPr>
          </a:p>
          <a:p>
            <a:pPr algn="l">
              <a:buFont typeface="Arial" panose="020B0604020202020204" pitchFamily="34" charset="0"/>
              <a:buNone/>
            </a:pPr>
            <a:endParaRPr lang="en-US" altLang="ko-KR" b="0" i="0" dirty="0">
              <a:solidFill>
                <a:srgbClr val="666666"/>
              </a:solidFill>
              <a:effectLst/>
              <a:latin typeface="Noto Sans Demilight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baseline="0" dirty="0" smtClean="0"/>
              <a:t>*CNCF: </a:t>
            </a:r>
            <a:r>
              <a:rPr lang="ko-KR" altLang="en-US" baseline="0" dirty="0" smtClean="0"/>
              <a:t>마이크로서비스 및 컨테이너 기반의 </a:t>
            </a:r>
            <a:r>
              <a:rPr lang="ko-KR" altLang="en-US" baseline="0" dirty="0" err="1" smtClean="0"/>
              <a:t>클라우드와</a:t>
            </a:r>
            <a:r>
              <a:rPr lang="ko-KR" altLang="en-US" baseline="0" dirty="0" smtClean="0"/>
              <a:t> 관련된 오픈소스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프로젝트를 관리함으로써 생태계를 확장해 나가기 위한 리눅스 재단 산하의 단체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쿠버네티스</a:t>
            </a:r>
            <a:r>
              <a:rPr lang="ko-KR" altLang="en-US" baseline="0" dirty="0" smtClean="0"/>
              <a:t> 또한 </a:t>
            </a:r>
            <a:r>
              <a:rPr lang="en-US" altLang="ko-KR" baseline="0" dirty="0" smtClean="0"/>
              <a:t>CNCF</a:t>
            </a:r>
            <a:r>
              <a:rPr lang="ko-KR" altLang="en-US" baseline="0" dirty="0" smtClean="0"/>
              <a:t>에 소속된 오픈소스이며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프로메테우스 등이 함께 소속되어 있습니다</a:t>
            </a:r>
            <a:r>
              <a:rPr lang="en-US" altLang="ko-KR" baseline="0" dirty="0" smtClean="0"/>
              <a:t>.</a:t>
            </a:r>
          </a:p>
          <a:p>
            <a:pPr algn="l">
              <a:buFont typeface="Arial" panose="020B0604020202020204" pitchFamily="34" charset="0"/>
              <a:buNone/>
            </a:pPr>
            <a:endParaRPr lang="en-US" altLang="ko-KR" b="0" i="0" dirty="0">
              <a:solidFill>
                <a:srgbClr val="666666"/>
              </a:solidFill>
              <a:effectLst/>
              <a:latin typeface="Noto Sans Demiligh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47FDCA-B07E-4C36-B38E-F8A997EE98C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19111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그 중에 주요 쓰이는 프로젝트들을 간단히 소개를 하자면</a:t>
            </a:r>
            <a:endParaRPr lang="en-US" altLang="ko-KR"/>
          </a:p>
          <a:p>
            <a:r>
              <a:rPr lang="ko-KR" altLang="en-US"/>
              <a:t>매트릭 정보를 수집하는 프로메테우스와 시각화 대시보드인 그라파냐를 활용하여 모니터링을 할 수 있는 프로젝트도 있구요</a:t>
            </a:r>
            <a:endParaRPr lang="en-US" altLang="ko-KR"/>
          </a:p>
          <a:p>
            <a:r>
              <a:rPr lang="ko-KR" altLang="en-US"/>
              <a:t>이스티오 같은 경우는 서비스 매쉬를 구성하여 서비스 간 트래픽을 모니터링하거 호출 관계 등 다양한 지표를 모니터링 할 수 있습니다</a:t>
            </a:r>
            <a:r>
              <a:rPr lang="en-US" altLang="ko-KR"/>
              <a:t>.</a:t>
            </a:r>
          </a:p>
          <a:p>
            <a:r>
              <a:rPr lang="en-US" altLang="ko-KR"/>
              <a:t>Argo</a:t>
            </a:r>
            <a:r>
              <a:rPr lang="ko-KR" altLang="en-US"/>
              <a:t>는 </a:t>
            </a:r>
            <a:r>
              <a:rPr lang="en-US" altLang="ko-KR" b="0" i="0">
                <a:solidFill>
                  <a:srgbClr val="040C28"/>
                </a:solidFill>
                <a:effectLst/>
                <a:latin typeface="Apple SD Gothic Neo"/>
              </a:rPr>
              <a:t>gitops </a:t>
            </a:r>
            <a:r>
              <a:rPr lang="ko-KR" altLang="en-US" b="0" i="0">
                <a:solidFill>
                  <a:srgbClr val="040C28"/>
                </a:solidFill>
                <a:effectLst/>
                <a:latin typeface="Apple SD Gothic Neo"/>
              </a:rPr>
              <a:t>기반의 쿠버네티스를 위한 </a:t>
            </a:r>
            <a:r>
              <a:rPr lang="en-US" altLang="ko-KR" b="0" i="0">
                <a:solidFill>
                  <a:srgbClr val="040C28"/>
                </a:solidFill>
                <a:effectLst/>
                <a:latin typeface="Apple SD Gothic Neo"/>
              </a:rPr>
              <a:t>CD </a:t>
            </a:r>
            <a:r>
              <a:rPr lang="ko-KR" altLang="en-US" b="0" i="0">
                <a:solidFill>
                  <a:srgbClr val="040C28"/>
                </a:solidFill>
                <a:effectLst/>
                <a:latin typeface="Apple SD Gothic Neo"/>
              </a:rPr>
              <a:t>툴로 지속적인 배포가 가능하도록 돕는 프로젝트이고</a:t>
            </a:r>
            <a:endParaRPr lang="en-US" altLang="ko-KR" b="0" i="0">
              <a:solidFill>
                <a:srgbClr val="040C28"/>
              </a:solidFill>
              <a:effectLst/>
              <a:latin typeface="Apple SD Gothic Neo"/>
            </a:endParaRPr>
          </a:p>
          <a:p>
            <a:endParaRPr lang="en-US" altLang="ko-KR" b="0" i="0">
              <a:solidFill>
                <a:srgbClr val="040C28"/>
              </a:solidFill>
              <a:effectLst/>
              <a:latin typeface="Apple SD Gothic Neo"/>
            </a:endParaRPr>
          </a:p>
          <a:p>
            <a:r>
              <a:rPr lang="ko-KR" altLang="en-US" b="0" i="0">
                <a:solidFill>
                  <a:srgbClr val="040C28"/>
                </a:solidFill>
                <a:effectLst/>
                <a:latin typeface="Apple SD Gothic Neo"/>
              </a:rPr>
              <a:t>더 자세한 내용은 추후 발표기회가 있으면 오픈소스 프로젝트 설치 및 사용법을 자세히 다루도록 하겠습니다</a:t>
            </a:r>
            <a:r>
              <a:rPr lang="en-US" altLang="ko-KR" b="0" i="0">
                <a:solidFill>
                  <a:srgbClr val="040C28"/>
                </a:solidFill>
                <a:effectLst/>
                <a:latin typeface="Apple SD Gothic Neo"/>
              </a:rPr>
              <a:t>^^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47FDCA-B07E-4C36-B38E-F8A997EE98C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29099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7FDCA-B07E-4C36-B38E-F8A997EE98C7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49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앞서 말씀드린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컨테이너화된 애플리케이션을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패키징하고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배포하는 효율적인 방법을 제공하긴 하지만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Docker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만으로는 대규모로 컨테이너를 실행하고 관리하기 어렵습니다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baseline="0" dirty="0" smtClean="0"/>
              <a:t>만약 컨테이너 양이 엄청 늘어나게 되면서 수백 개의 컨테이너로 세분화된 애플리케이션들을 점점 더 많이 사용하게 되면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그걸 다 관리하는 게  어려워지게 되는 거죠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그래서 저희는 이걸 관리해줄 수 있는 도구가 필요하게 되었습니다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예를 들면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어떤 서버에 컨테이너를 배포할 지나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컨테이너가 정상적으로 작동하고 있는지 체크한다거나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아니면 네트워킹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보안 등의 관리 기능들을 모든 컨테이너 전반에 제공하는 도구가 필요하게 된 겁니다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이런 기능들을 다 합쳐서 컨테이너 오케스트레이션 이라고 하는데요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바로 여기 보이시는 </a:t>
            </a:r>
            <a:r>
              <a:rPr lang="en-US" altLang="ko-KR" baseline="0" dirty="0" smtClean="0"/>
              <a:t>“Kubernetes”</a:t>
            </a:r>
            <a:r>
              <a:rPr lang="ko-KR" altLang="en-US" baseline="0" dirty="0" smtClean="0"/>
              <a:t>가 컨테이너 오케스트레이션 도구입니다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다른 오케스트레이션 도구들도 존재하지만 </a:t>
            </a:r>
            <a:r>
              <a:rPr lang="ko-KR" altLang="en-US" baseline="0" dirty="0" err="1" smtClean="0"/>
              <a:t>도커가</a:t>
            </a:r>
            <a:r>
              <a:rPr lang="ko-KR" altLang="en-US" baseline="0" dirty="0" smtClean="0"/>
              <a:t> 표준인 것처럼 </a:t>
            </a:r>
            <a:r>
              <a:rPr lang="ko-KR" altLang="en-US" baseline="0" dirty="0" err="1" smtClean="0"/>
              <a:t>쿠버네티스도</a:t>
            </a:r>
            <a:r>
              <a:rPr lang="ko-KR" altLang="en-US" baseline="0" dirty="0" smtClean="0"/>
              <a:t> 사실상 표준이라고 생각하시면 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 이유는 다른 툴과 비교해 매우 많은 장점이 있기 때문인데요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간단하게 나열해보면 </a:t>
            </a:r>
            <a:r>
              <a:rPr lang="en-US" altLang="ko-KR" baseline="0" dirty="0" smtClean="0"/>
              <a:t>“</a:t>
            </a:r>
            <a:r>
              <a:rPr lang="ko-KR" altLang="en-US" baseline="0" dirty="0" smtClean="0"/>
              <a:t>서버 자원 </a:t>
            </a:r>
            <a:r>
              <a:rPr lang="ko-KR" altLang="en-US" baseline="0" dirty="0" err="1" smtClean="0"/>
              <a:t>클러스터링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마이크로서비스 구조의 컨테이너 배포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서비스 장애 복구 등 컨테이너 기반의 서비스 운영에 필요한 대부분의 오케스트레이션 기능을 폭넓게 지원</a:t>
            </a:r>
            <a:r>
              <a:rPr lang="en-US" altLang="ko-KR" baseline="0" dirty="0" smtClean="0"/>
              <a:t>＂</a:t>
            </a:r>
            <a:r>
              <a:rPr lang="ko-KR" altLang="en-US" baseline="0" dirty="0" smtClean="0"/>
              <a:t>하고</a:t>
            </a:r>
            <a:r>
              <a:rPr lang="en-US" altLang="ko-KR" baseline="0" dirty="0" smtClean="0"/>
              <a:t>, “</a:t>
            </a:r>
            <a:r>
              <a:rPr lang="ko-KR" altLang="en-US" baseline="0" dirty="0" smtClean="0"/>
              <a:t>구글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레드햇을</a:t>
            </a:r>
            <a:r>
              <a:rPr lang="ko-KR" altLang="en-US" baseline="0" dirty="0" smtClean="0"/>
              <a:t> 비롯한 많은 오픈소스 진영에서 </a:t>
            </a:r>
            <a:r>
              <a:rPr lang="ko-KR" altLang="en-US" baseline="0" dirty="0" err="1" smtClean="0"/>
              <a:t>쿠버네티스의</a:t>
            </a:r>
            <a:r>
              <a:rPr lang="ko-KR" altLang="en-US" baseline="0" dirty="0" smtClean="0"/>
              <a:t> 소스 코드에 기여하고 있기 때문에 성능과 안정성 면에서 신뢰받고 있다</a:t>
            </a:r>
            <a:r>
              <a:rPr lang="en-US" altLang="ko-KR" baseline="0" dirty="0" smtClean="0"/>
              <a:t>”</a:t>
            </a:r>
            <a:r>
              <a:rPr lang="ko-KR" altLang="en-US" baseline="0" dirty="0" smtClean="0"/>
              <a:t>는 점</a:t>
            </a:r>
            <a:r>
              <a:rPr lang="en-US" altLang="ko-KR" baseline="0" dirty="0" smtClean="0"/>
              <a:t>, “CNCF </a:t>
            </a:r>
            <a:r>
              <a:rPr lang="ko-KR" altLang="en-US" baseline="0" dirty="0" smtClean="0"/>
              <a:t>및 다른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클라우드</a:t>
            </a:r>
            <a:r>
              <a:rPr lang="ko-KR" altLang="en-US" baseline="0" dirty="0" smtClean="0"/>
              <a:t> 운영 도구들과 쉽게 연동되어 확장성이 높다</a:t>
            </a:r>
            <a:r>
              <a:rPr lang="en-US" altLang="ko-KR" baseline="0" dirty="0" smtClean="0"/>
              <a:t>”</a:t>
            </a:r>
            <a:r>
              <a:rPr lang="ko-KR" altLang="en-US" baseline="0" dirty="0" smtClean="0"/>
              <a:t>는 점 등이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*CNCF: </a:t>
            </a:r>
            <a:r>
              <a:rPr lang="ko-KR" altLang="en-US" baseline="0" dirty="0" smtClean="0"/>
              <a:t>마이크로서비스 및 컨테이너 기반의 </a:t>
            </a:r>
            <a:r>
              <a:rPr lang="ko-KR" altLang="en-US" baseline="0" dirty="0" err="1" smtClean="0"/>
              <a:t>클라우드와</a:t>
            </a:r>
            <a:r>
              <a:rPr lang="ko-KR" altLang="en-US" baseline="0" dirty="0" smtClean="0"/>
              <a:t> 관련된 오픈소스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프로젝트를 관리함으로써 생태계를 확장해 나가기 위한 리눅스 재단 산하의 단체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쿠버네티스</a:t>
            </a:r>
            <a:r>
              <a:rPr lang="ko-KR" altLang="en-US" baseline="0" dirty="0" smtClean="0"/>
              <a:t> 또한 </a:t>
            </a:r>
            <a:r>
              <a:rPr lang="en-US" altLang="ko-KR" baseline="0" dirty="0" smtClean="0"/>
              <a:t>CNCF</a:t>
            </a:r>
            <a:r>
              <a:rPr lang="ko-KR" altLang="en-US" baseline="0" dirty="0" smtClean="0"/>
              <a:t>에 소속된 오픈소스이며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프로메테우스 등이 함께 소속되어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출처</a:t>
            </a:r>
            <a:r>
              <a:rPr lang="en-US" altLang="ko-KR" baseline="0" dirty="0" smtClean="0"/>
              <a:t>: https://boying-blog.tistory.com/29</a:t>
            </a:r>
          </a:p>
          <a:p>
            <a:endParaRPr lang="en-US" altLang="ko-KR" baseline="0" dirty="0" smtClean="0"/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47FDCA-B07E-4C36-B38E-F8A997EE98C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3617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그럼 </a:t>
            </a:r>
            <a:r>
              <a:rPr lang="ko-KR" altLang="en-US" dirty="0" err="1" smtClean="0"/>
              <a:t>쿠버네티스로</a:t>
            </a:r>
            <a:r>
              <a:rPr lang="ko-KR" altLang="en-US" dirty="0" smtClean="0"/>
              <a:t> 배포된 앱의 전체적인 구조를 보면서 </a:t>
            </a:r>
            <a:r>
              <a:rPr lang="ko-KR" altLang="en-US" dirty="0" err="1" smtClean="0"/>
              <a:t>쿠버네티스가</a:t>
            </a:r>
            <a:r>
              <a:rPr lang="ko-KR" altLang="en-US" dirty="0" smtClean="0"/>
              <a:t> 언제</a:t>
            </a:r>
            <a:r>
              <a:rPr lang="ko-KR" altLang="en-US" baseline="0" dirty="0" smtClean="0"/>
              <a:t> 어떻게 쓰이는지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도커는</a:t>
            </a:r>
            <a:r>
              <a:rPr lang="ko-KR" altLang="en-US" baseline="0" dirty="0" smtClean="0"/>
              <a:t> 또 언제 쓰이는지 감을 좀 잡아보겠습니다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간단한 투표 앱이 있는데요</a:t>
            </a:r>
            <a:r>
              <a:rPr lang="en-US" altLang="ko-KR" baseline="0" dirty="0" smtClean="0"/>
              <a:t>, </a:t>
            </a:r>
          </a:p>
          <a:p>
            <a:r>
              <a:rPr lang="ko-KR" altLang="en-US" dirty="0" smtClean="0"/>
              <a:t>이렇게 투표하면 결과를 반영해서 보여주는 친구입니다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그럼 얘가 어떻게 만들어진 애인지 </a:t>
            </a:r>
            <a:r>
              <a:rPr lang="ko-KR" altLang="en-US" dirty="0" err="1" smtClean="0"/>
              <a:t>뜯어볼게요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7FDCA-B07E-4C36-B38E-F8A997EE98C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100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동작</a:t>
            </a:r>
            <a:r>
              <a:rPr lang="ko-KR" altLang="en-US" baseline="0" dirty="0" smtClean="0"/>
              <a:t> 방식을 나타내면 이런 식입니다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voting-app </a:t>
            </a:r>
            <a:r>
              <a:rPr lang="ko-KR" altLang="en-US" baseline="0" dirty="0" smtClean="0"/>
              <a:t>에선 이 첫 번째 투표 페이지를 보여주고요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redis</a:t>
            </a:r>
            <a:r>
              <a:rPr lang="ko-KR" altLang="en-US" baseline="0" dirty="0" smtClean="0"/>
              <a:t>에선 사용자가 클릭한 정보를 저장합니다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worker</a:t>
            </a:r>
            <a:r>
              <a:rPr lang="ko-KR" altLang="en-US" baseline="0" dirty="0" smtClean="0"/>
              <a:t>는 </a:t>
            </a:r>
            <a:r>
              <a:rPr lang="en-US" altLang="ko-KR" baseline="0" dirty="0" err="1" smtClean="0"/>
              <a:t>redis</a:t>
            </a:r>
            <a:r>
              <a:rPr lang="ko-KR" altLang="en-US" baseline="0" dirty="0" smtClean="0"/>
              <a:t>로부터 사용자가 클릭한 정보를 받아와 오른쪽 위의 </a:t>
            </a:r>
            <a:r>
              <a:rPr lang="en-US" altLang="ko-KR" baseline="0" dirty="0" err="1" smtClean="0"/>
              <a:t>db</a:t>
            </a:r>
            <a:r>
              <a:rPr lang="ko-KR" altLang="en-US" baseline="0" dirty="0" smtClean="0"/>
              <a:t>인 </a:t>
            </a:r>
            <a:r>
              <a:rPr lang="en-US" altLang="ko-KR" baseline="0" dirty="0" err="1" smtClean="0"/>
              <a:t>postgres</a:t>
            </a:r>
            <a:r>
              <a:rPr lang="ko-KR" altLang="en-US" baseline="0" dirty="0" smtClean="0"/>
              <a:t>에 결과를 저장하는 역할을 합니다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err="1" smtClean="0"/>
              <a:t>db</a:t>
            </a:r>
            <a:r>
              <a:rPr lang="ko-KR" altLang="en-US" baseline="0" dirty="0" smtClean="0"/>
              <a:t>는 그럼 투표 결과가 저장되는 곳이겠고요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그 투표 결과를 보여주는 게 </a:t>
            </a:r>
            <a:r>
              <a:rPr lang="en-US" altLang="ko-KR" baseline="0" dirty="0" smtClean="0"/>
              <a:t>result-</a:t>
            </a:r>
            <a:r>
              <a:rPr lang="en-US" altLang="ko-KR" baseline="0" dirty="0" err="1" smtClean="0"/>
              <a:t>appp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 흐름은 이해가 되시죠</a:t>
            </a:r>
            <a:r>
              <a:rPr lang="en-US" altLang="ko-KR" baseline="0" dirty="0" smtClean="0"/>
              <a:t>~</a:t>
            </a:r>
          </a:p>
          <a:p>
            <a:r>
              <a:rPr lang="ko-KR" altLang="en-US" baseline="0" dirty="0" smtClean="0"/>
              <a:t>그럼 이걸 또 어떻게 </a:t>
            </a:r>
            <a:r>
              <a:rPr lang="ko-KR" altLang="en-US" baseline="0" dirty="0" err="1" smtClean="0"/>
              <a:t>구현한거냐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얘는 </a:t>
            </a:r>
            <a:r>
              <a:rPr lang="ko-KR" altLang="en-US" baseline="0" dirty="0" err="1" smtClean="0"/>
              <a:t>쿠버네티스</a:t>
            </a:r>
            <a:r>
              <a:rPr lang="ko-KR" altLang="en-US" baseline="0" dirty="0" smtClean="0"/>
              <a:t> 기반으로 만들어진 </a:t>
            </a:r>
            <a:r>
              <a:rPr lang="ko-KR" altLang="en-US" baseline="0" dirty="0" err="1" smtClean="0"/>
              <a:t>애예요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그래서 </a:t>
            </a:r>
            <a:r>
              <a:rPr lang="ko-KR" altLang="en-US" baseline="0" dirty="0" err="1" smtClean="0"/>
              <a:t>쿠버네티스</a:t>
            </a:r>
            <a:r>
              <a:rPr lang="ko-KR" altLang="en-US" baseline="0" dirty="0" smtClean="0"/>
              <a:t> 환경을 좀 살펴보겠습니다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7FDCA-B07E-4C36-B38E-F8A997EE98C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28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kubectl</a:t>
            </a:r>
            <a:r>
              <a:rPr lang="en-US" altLang="ko-KR" baseline="0" dirty="0" smtClean="0"/>
              <a:t> get all </a:t>
            </a:r>
            <a:r>
              <a:rPr lang="ko-KR" altLang="en-US" baseline="0" dirty="0" smtClean="0"/>
              <a:t>이라는 명령어를 쓰면 </a:t>
            </a:r>
            <a:r>
              <a:rPr lang="en-US" altLang="ko-KR" baseline="0" dirty="0" err="1" smtClean="0"/>
              <a:t>kubenetes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환경에 올라간 모든 리소스들을 볼 수가 있어요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지금 보면 </a:t>
            </a:r>
            <a:r>
              <a:rPr lang="en-US" altLang="ko-KR" baseline="0" dirty="0" smtClean="0"/>
              <a:t>pod/ </a:t>
            </a:r>
            <a:r>
              <a:rPr lang="ko-KR" altLang="en-US" baseline="0" dirty="0" err="1" smtClean="0"/>
              <a:t>어찌고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저찌고</a:t>
            </a:r>
            <a:r>
              <a:rPr lang="ko-KR" altLang="en-US" baseline="0" dirty="0" smtClean="0"/>
              <a:t> 하는 게 </a:t>
            </a:r>
            <a:r>
              <a:rPr lang="en-US" altLang="ko-KR" baseline="0" dirty="0" smtClean="0"/>
              <a:t>5</a:t>
            </a:r>
            <a:r>
              <a:rPr lang="ko-KR" altLang="en-US" baseline="0" dirty="0" smtClean="0"/>
              <a:t>개가 있고 </a:t>
            </a:r>
            <a:r>
              <a:rPr lang="en-US" altLang="ko-KR" baseline="0" dirty="0" smtClean="0"/>
              <a:t>service/</a:t>
            </a:r>
            <a:r>
              <a:rPr lang="ko-KR" altLang="en-US" baseline="0" dirty="0" err="1" smtClean="0"/>
              <a:t>어찌고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저찌고</a:t>
            </a:r>
            <a:r>
              <a:rPr lang="ko-KR" altLang="en-US" baseline="0" dirty="0" smtClean="0"/>
              <a:t> 하는 게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개가 있는데요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이 </a:t>
            </a:r>
            <a:r>
              <a:rPr lang="en-US" altLang="ko-KR" baseline="0" dirty="0" smtClean="0"/>
              <a:t>5</a:t>
            </a:r>
            <a:r>
              <a:rPr lang="ko-KR" altLang="en-US" baseline="0" dirty="0" smtClean="0"/>
              <a:t>개의 </a:t>
            </a:r>
            <a:r>
              <a:rPr lang="en-US" altLang="ko-KR" baseline="0" dirty="0" smtClean="0"/>
              <a:t>pod</a:t>
            </a:r>
            <a:r>
              <a:rPr lang="ko-KR" altLang="en-US" baseline="0" dirty="0" smtClean="0"/>
              <a:t>라는 애와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개의 </a:t>
            </a:r>
            <a:r>
              <a:rPr lang="en-US" altLang="ko-KR" baseline="0" dirty="0" smtClean="0"/>
              <a:t>service</a:t>
            </a:r>
            <a:r>
              <a:rPr lang="ko-KR" altLang="en-US" baseline="0" dirty="0" smtClean="0"/>
              <a:t>라는 애로 이 왼쪽 애플리케이션을 구현한 겁니다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dirty="0" smtClean="0"/>
              <a:t>pod</a:t>
            </a:r>
            <a:r>
              <a:rPr lang="ko-KR" altLang="en-US" dirty="0" smtClean="0"/>
              <a:t>가 뭐고 </a:t>
            </a:r>
            <a:r>
              <a:rPr lang="en-US" altLang="ko-KR" dirty="0" smtClean="0"/>
              <a:t>service</a:t>
            </a:r>
            <a:r>
              <a:rPr lang="ko-KR" altLang="en-US" dirty="0" smtClean="0"/>
              <a:t>가 뭔지는 뒤에서 </a:t>
            </a:r>
            <a:r>
              <a:rPr lang="ko-KR" altLang="en-US" dirty="0" err="1" smtClean="0"/>
              <a:t>설명드리니까</a:t>
            </a:r>
            <a:r>
              <a:rPr lang="ko-KR" altLang="en-US" dirty="0" smtClean="0"/>
              <a:t> 여기선 그냥 얘네가 모여서 이 앱을 만드는구나</a:t>
            </a:r>
            <a:r>
              <a:rPr lang="en-US" altLang="ko-KR" dirty="0" smtClean="0"/>
              <a:t>! </a:t>
            </a:r>
            <a:r>
              <a:rPr lang="ko-KR" altLang="en-US" dirty="0" smtClean="0"/>
              <a:t>라고만 보시면 될 것 같아요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간단히 맛보기로만 말씀드리면 </a:t>
            </a:r>
            <a:r>
              <a:rPr lang="en-US" altLang="ko-KR" dirty="0" smtClean="0"/>
              <a:t>pod</a:t>
            </a:r>
            <a:r>
              <a:rPr lang="ko-KR" altLang="en-US" dirty="0" smtClean="0"/>
              <a:t>들은 각각의 기능을 수행하는 애들입니다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예를 들어</a:t>
            </a:r>
            <a:r>
              <a:rPr lang="en-US" altLang="ko-KR" dirty="0" smtClean="0"/>
              <a:t>, voting-app-pod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voting-app </a:t>
            </a:r>
            <a:r>
              <a:rPr lang="ko-KR" altLang="en-US" dirty="0" smtClean="0"/>
              <a:t>기능을 수행하는 애고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redis</a:t>
            </a:r>
            <a:r>
              <a:rPr lang="en-US" altLang="ko-KR" dirty="0" smtClean="0"/>
              <a:t>-pod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redis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데이터베이스를 구현하는 애고 그런 방식입니다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서비스라고 써있는</a:t>
            </a:r>
            <a:r>
              <a:rPr lang="ko-KR" altLang="en-US" baseline="0" dirty="0" smtClean="0"/>
              <a:t> 애는</a:t>
            </a:r>
            <a:r>
              <a:rPr lang="ko-KR" altLang="en-US" dirty="0" smtClean="0"/>
              <a:t> 통신이 필요할 때 별도의 </a:t>
            </a:r>
            <a:r>
              <a:rPr lang="en-US" altLang="ko-KR" dirty="0" err="1" smtClean="0"/>
              <a:t>ip</a:t>
            </a:r>
            <a:r>
              <a:rPr lang="ko-KR" altLang="en-US" dirty="0" smtClean="0"/>
              <a:t>를 만들어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pod</a:t>
            </a:r>
            <a:r>
              <a:rPr lang="ko-KR" altLang="en-US" baseline="0" dirty="0" smtClean="0"/>
              <a:t>에 접근할 수 있게끔 해주는 애들입니다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7FDCA-B07E-4C36-B38E-F8A997EE98C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102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662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1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55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557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256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653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472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033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422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317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15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79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gif"/><Relationship Id="rId5" Type="http://schemas.openxmlformats.org/officeDocument/2006/relationships/image" Target="../media/image49.gif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2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323055" y="-6351"/>
            <a:ext cx="4981259" cy="3966935"/>
          </a:xfrm>
          <a:custGeom>
            <a:avLst/>
            <a:gdLst>
              <a:gd name="connsiteX0" fmla="*/ 0 w 4965700"/>
              <a:gd name="connsiteY0" fmla="*/ 0 h 3041650"/>
              <a:gd name="connsiteX1" fmla="*/ 4965700 w 4965700"/>
              <a:gd name="connsiteY1" fmla="*/ 0 h 3041650"/>
              <a:gd name="connsiteX2" fmla="*/ 4965700 w 4965700"/>
              <a:gd name="connsiteY2" fmla="*/ 3041650 h 3041650"/>
              <a:gd name="connsiteX3" fmla="*/ 0 w 4965700"/>
              <a:gd name="connsiteY3" fmla="*/ 3041650 h 3041650"/>
              <a:gd name="connsiteX4" fmla="*/ 0 w 4965700"/>
              <a:gd name="connsiteY4" fmla="*/ 0 h 3041650"/>
              <a:gd name="connsiteX0" fmla="*/ 12700 w 4978400"/>
              <a:gd name="connsiteY0" fmla="*/ 0 h 4083050"/>
              <a:gd name="connsiteX1" fmla="*/ 4978400 w 4978400"/>
              <a:gd name="connsiteY1" fmla="*/ 0 h 4083050"/>
              <a:gd name="connsiteX2" fmla="*/ 4978400 w 4978400"/>
              <a:gd name="connsiteY2" fmla="*/ 3041650 h 4083050"/>
              <a:gd name="connsiteX3" fmla="*/ 0 w 4978400"/>
              <a:gd name="connsiteY3" fmla="*/ 4083050 h 4083050"/>
              <a:gd name="connsiteX4" fmla="*/ 12700 w 4978400"/>
              <a:gd name="connsiteY4" fmla="*/ 0 h 4083050"/>
              <a:gd name="connsiteX0" fmla="*/ 12700 w 4992914"/>
              <a:gd name="connsiteY0" fmla="*/ 0 h 4083050"/>
              <a:gd name="connsiteX1" fmla="*/ 4978400 w 4992914"/>
              <a:gd name="connsiteY1" fmla="*/ 0 h 4083050"/>
              <a:gd name="connsiteX2" fmla="*/ 4992914 w 4992914"/>
              <a:gd name="connsiteY2" fmla="*/ 2940050 h 4083050"/>
              <a:gd name="connsiteX3" fmla="*/ 0 w 4992914"/>
              <a:gd name="connsiteY3" fmla="*/ 4083050 h 4083050"/>
              <a:gd name="connsiteX4" fmla="*/ 12700 w 4992914"/>
              <a:gd name="connsiteY4" fmla="*/ 0 h 4083050"/>
              <a:gd name="connsiteX0" fmla="*/ 1045 w 4981259"/>
              <a:gd name="connsiteY0" fmla="*/ 0 h 3966935"/>
              <a:gd name="connsiteX1" fmla="*/ 4966745 w 4981259"/>
              <a:gd name="connsiteY1" fmla="*/ 0 h 3966935"/>
              <a:gd name="connsiteX2" fmla="*/ 4981259 w 4981259"/>
              <a:gd name="connsiteY2" fmla="*/ 2940050 h 3966935"/>
              <a:gd name="connsiteX3" fmla="*/ 2860 w 4981259"/>
              <a:gd name="connsiteY3" fmla="*/ 3966935 h 3966935"/>
              <a:gd name="connsiteX4" fmla="*/ 1045 w 4981259"/>
              <a:gd name="connsiteY4" fmla="*/ 0 h 3966935"/>
              <a:gd name="connsiteX0" fmla="*/ 1045 w 4981259"/>
              <a:gd name="connsiteY0" fmla="*/ 0 h 3966935"/>
              <a:gd name="connsiteX1" fmla="*/ 4966745 w 4981259"/>
              <a:gd name="connsiteY1" fmla="*/ 0 h 3966935"/>
              <a:gd name="connsiteX2" fmla="*/ 4981259 w 4981259"/>
              <a:gd name="connsiteY2" fmla="*/ 2940050 h 3966935"/>
              <a:gd name="connsiteX3" fmla="*/ 2860 w 4981259"/>
              <a:gd name="connsiteY3" fmla="*/ 3966935 h 3966935"/>
              <a:gd name="connsiteX4" fmla="*/ 1045 w 4981259"/>
              <a:gd name="connsiteY4" fmla="*/ 0 h 396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81259" h="3966935">
                <a:moveTo>
                  <a:pt x="1045" y="0"/>
                </a:moveTo>
                <a:lnTo>
                  <a:pt x="4966745" y="0"/>
                </a:lnTo>
                <a:lnTo>
                  <a:pt x="4981259" y="2940050"/>
                </a:lnTo>
                <a:lnTo>
                  <a:pt x="2860" y="3966935"/>
                </a:lnTo>
                <a:cubicBezTo>
                  <a:pt x="7093" y="2605918"/>
                  <a:pt x="-3188" y="1361017"/>
                  <a:pt x="1045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>
            <a:off x="0" y="-29497"/>
            <a:ext cx="9114503" cy="6384003"/>
          </a:xfrm>
          <a:custGeom>
            <a:avLst/>
            <a:gdLst>
              <a:gd name="connsiteX0" fmla="*/ 7285703 w 9114503"/>
              <a:gd name="connsiteY0" fmla="*/ 29497 h 6371303"/>
              <a:gd name="connsiteX1" fmla="*/ 7315200 w 9114503"/>
              <a:gd name="connsiteY1" fmla="*/ 2979174 h 6371303"/>
              <a:gd name="connsiteX2" fmla="*/ 0 w 9114503"/>
              <a:gd name="connsiteY2" fmla="*/ 4454013 h 6371303"/>
              <a:gd name="connsiteX3" fmla="*/ 29497 w 9114503"/>
              <a:gd name="connsiteY3" fmla="*/ 6371303 h 6371303"/>
              <a:gd name="connsiteX4" fmla="*/ 9114503 w 9114503"/>
              <a:gd name="connsiteY4" fmla="*/ 4247536 h 6371303"/>
              <a:gd name="connsiteX5" fmla="*/ 9114503 w 9114503"/>
              <a:gd name="connsiteY5" fmla="*/ 0 h 6371303"/>
              <a:gd name="connsiteX6" fmla="*/ 7285703 w 9114503"/>
              <a:gd name="connsiteY6" fmla="*/ 29497 h 6371303"/>
              <a:gd name="connsiteX0" fmla="*/ 7285703 w 9114503"/>
              <a:gd name="connsiteY0" fmla="*/ 29497 h 6384003"/>
              <a:gd name="connsiteX1" fmla="*/ 7315200 w 9114503"/>
              <a:gd name="connsiteY1" fmla="*/ 2979174 h 6384003"/>
              <a:gd name="connsiteX2" fmla="*/ 0 w 9114503"/>
              <a:gd name="connsiteY2" fmla="*/ 4454013 h 6384003"/>
              <a:gd name="connsiteX3" fmla="*/ 4097 w 9114503"/>
              <a:gd name="connsiteY3" fmla="*/ 6384003 h 6384003"/>
              <a:gd name="connsiteX4" fmla="*/ 9114503 w 9114503"/>
              <a:gd name="connsiteY4" fmla="*/ 4247536 h 6384003"/>
              <a:gd name="connsiteX5" fmla="*/ 9114503 w 9114503"/>
              <a:gd name="connsiteY5" fmla="*/ 0 h 6384003"/>
              <a:gd name="connsiteX6" fmla="*/ 7285703 w 9114503"/>
              <a:gd name="connsiteY6" fmla="*/ 29497 h 6384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14503" h="6384003">
                <a:moveTo>
                  <a:pt x="7285703" y="29497"/>
                </a:moveTo>
                <a:lnTo>
                  <a:pt x="7315200" y="2979174"/>
                </a:lnTo>
                <a:lnTo>
                  <a:pt x="0" y="4454013"/>
                </a:lnTo>
                <a:cubicBezTo>
                  <a:pt x="1366" y="5097343"/>
                  <a:pt x="2731" y="5740673"/>
                  <a:pt x="4097" y="6384003"/>
                </a:cubicBezTo>
                <a:lnTo>
                  <a:pt x="9114503" y="4247536"/>
                </a:lnTo>
                <a:lnTo>
                  <a:pt x="9114503" y="0"/>
                </a:lnTo>
                <a:lnTo>
                  <a:pt x="7285703" y="294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1" name="그룹 80"/>
          <p:cNvGrpSpPr/>
          <p:nvPr/>
        </p:nvGrpSpPr>
        <p:grpSpPr>
          <a:xfrm>
            <a:off x="12700" y="-6350"/>
            <a:ext cx="9080500" cy="6343650"/>
            <a:chOff x="12700" y="-6350"/>
            <a:chExt cx="9080500" cy="6343650"/>
          </a:xfrm>
        </p:grpSpPr>
        <p:sp>
          <p:nvSpPr>
            <p:cNvPr id="6" name="자유형 5"/>
            <p:cNvSpPr/>
            <p:nvPr/>
          </p:nvSpPr>
          <p:spPr>
            <a:xfrm>
              <a:off x="12700" y="0"/>
              <a:ext cx="9080500" cy="6337300"/>
            </a:xfrm>
            <a:custGeom>
              <a:avLst/>
              <a:gdLst>
                <a:gd name="connsiteX0" fmla="*/ 9080500 w 9080500"/>
                <a:gd name="connsiteY0" fmla="*/ 0 h 6337300"/>
                <a:gd name="connsiteX1" fmla="*/ 9080500 w 9080500"/>
                <a:gd name="connsiteY1" fmla="*/ 4191000 h 6337300"/>
                <a:gd name="connsiteX2" fmla="*/ 0 w 9080500"/>
                <a:gd name="connsiteY2" fmla="*/ 6337300 h 633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80500" h="6337300">
                  <a:moveTo>
                    <a:pt x="9080500" y="0"/>
                  </a:moveTo>
                  <a:lnTo>
                    <a:pt x="9080500" y="4191000"/>
                  </a:lnTo>
                  <a:lnTo>
                    <a:pt x="0" y="6337300"/>
                  </a:lnTo>
                </a:path>
              </a:pathLst>
            </a:custGeom>
            <a:noFill/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>
              <a:outerShdw dist="152400" dir="13500000" sx="98000" sy="98000" algn="br" rotWithShape="0">
                <a:schemeClr val="tx1">
                  <a:lumMod val="75000"/>
                  <a:lumOff val="25000"/>
                  <a:alpha val="8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6146799" y="-6350"/>
              <a:ext cx="2299921" cy="4248150"/>
            </a:xfrm>
            <a:custGeom>
              <a:avLst/>
              <a:gdLst>
                <a:gd name="connsiteX0" fmla="*/ 9080500 w 9080500"/>
                <a:gd name="connsiteY0" fmla="*/ 0 h 6337300"/>
                <a:gd name="connsiteX1" fmla="*/ 9080500 w 9080500"/>
                <a:gd name="connsiteY1" fmla="*/ 4191000 h 6337300"/>
                <a:gd name="connsiteX2" fmla="*/ 0 w 9080500"/>
                <a:gd name="connsiteY2" fmla="*/ 6337300 h 6337300"/>
                <a:gd name="connsiteX0" fmla="*/ 2298700 w 2298700"/>
                <a:gd name="connsiteY0" fmla="*/ 0 h 4756150"/>
                <a:gd name="connsiteX1" fmla="*/ 2298700 w 2298700"/>
                <a:gd name="connsiteY1" fmla="*/ 4191000 h 4756150"/>
                <a:gd name="connsiteX2" fmla="*/ 0 w 2298700"/>
                <a:gd name="connsiteY2" fmla="*/ 4756150 h 4756150"/>
                <a:gd name="connsiteX0" fmla="*/ 2311400 w 2311400"/>
                <a:gd name="connsiteY0" fmla="*/ 0 h 5353050"/>
                <a:gd name="connsiteX1" fmla="*/ 2298700 w 2311400"/>
                <a:gd name="connsiteY1" fmla="*/ 4787900 h 5353050"/>
                <a:gd name="connsiteX2" fmla="*/ 0 w 2311400"/>
                <a:gd name="connsiteY2" fmla="*/ 5353050 h 5353050"/>
                <a:gd name="connsiteX0" fmla="*/ 2311400 w 2311400"/>
                <a:gd name="connsiteY0" fmla="*/ 0 h 5353050"/>
                <a:gd name="connsiteX1" fmla="*/ 2298700 w 2311400"/>
                <a:gd name="connsiteY1" fmla="*/ 4838700 h 5353050"/>
                <a:gd name="connsiteX2" fmla="*/ 0 w 2311400"/>
                <a:gd name="connsiteY2" fmla="*/ 5353050 h 5353050"/>
                <a:gd name="connsiteX0" fmla="*/ 2298700 w 2299921"/>
                <a:gd name="connsiteY0" fmla="*/ 0 h 4248150"/>
                <a:gd name="connsiteX1" fmla="*/ 2298700 w 2299921"/>
                <a:gd name="connsiteY1" fmla="*/ 3733800 h 4248150"/>
                <a:gd name="connsiteX2" fmla="*/ 0 w 2299921"/>
                <a:gd name="connsiteY2" fmla="*/ 4248150 h 424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99921" h="4248150">
                  <a:moveTo>
                    <a:pt x="2298700" y="0"/>
                  </a:moveTo>
                  <a:cubicBezTo>
                    <a:pt x="2294467" y="1595967"/>
                    <a:pt x="2302933" y="2137833"/>
                    <a:pt x="2298700" y="3733800"/>
                  </a:cubicBezTo>
                  <a:lnTo>
                    <a:pt x="0" y="4248150"/>
                  </a:lnTo>
                </a:path>
              </a:pathLst>
            </a:custGeom>
            <a:noFill/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7912100" y="0"/>
              <a:ext cx="0" cy="215365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7912100" y="2406650"/>
              <a:ext cx="0" cy="72000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7721600" y="246650"/>
              <a:ext cx="0" cy="129600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7721600" y="1669050"/>
              <a:ext cx="0" cy="118800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8166100" y="729250"/>
              <a:ext cx="0" cy="129600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8166100" y="2232616"/>
              <a:ext cx="0" cy="118800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V="1">
              <a:off x="4725010" y="3168650"/>
              <a:ext cx="2705099" cy="60960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flipV="1">
              <a:off x="5207001" y="3262900"/>
              <a:ext cx="2705099" cy="60960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V="1">
              <a:off x="4787900" y="3429500"/>
              <a:ext cx="3383940" cy="80640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flipV="1">
              <a:off x="3458920" y="3806550"/>
              <a:ext cx="1149409" cy="27015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flipV="1">
              <a:off x="2396452" y="4146000"/>
              <a:ext cx="1785023" cy="422006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 flipV="1">
              <a:off x="2310456" y="4314462"/>
              <a:ext cx="2217623" cy="50708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 flipV="1">
              <a:off x="2310456" y="4114475"/>
              <a:ext cx="940742" cy="21940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flipV="1">
              <a:off x="4309821" y="3937750"/>
              <a:ext cx="722884" cy="170475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2614562" y="4287572"/>
              <a:ext cx="3307752" cy="76652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그룹 79"/>
          <p:cNvGrpSpPr/>
          <p:nvPr/>
        </p:nvGrpSpPr>
        <p:grpSpPr>
          <a:xfrm>
            <a:off x="-731" y="-14650"/>
            <a:ext cx="2311400" cy="5607050"/>
            <a:chOff x="0" y="44450"/>
            <a:chExt cx="2311400" cy="5607050"/>
          </a:xfrm>
        </p:grpSpPr>
        <p:sp>
          <p:nvSpPr>
            <p:cNvPr id="7" name="자유형 6"/>
            <p:cNvSpPr/>
            <p:nvPr/>
          </p:nvSpPr>
          <p:spPr>
            <a:xfrm>
              <a:off x="0" y="44450"/>
              <a:ext cx="2311400" cy="5607050"/>
            </a:xfrm>
            <a:custGeom>
              <a:avLst/>
              <a:gdLst>
                <a:gd name="connsiteX0" fmla="*/ 9080500 w 9080500"/>
                <a:gd name="connsiteY0" fmla="*/ 0 h 6337300"/>
                <a:gd name="connsiteX1" fmla="*/ 9080500 w 9080500"/>
                <a:gd name="connsiteY1" fmla="*/ 4191000 h 6337300"/>
                <a:gd name="connsiteX2" fmla="*/ 0 w 9080500"/>
                <a:gd name="connsiteY2" fmla="*/ 6337300 h 6337300"/>
                <a:gd name="connsiteX0" fmla="*/ 2298700 w 2298700"/>
                <a:gd name="connsiteY0" fmla="*/ 0 h 4756150"/>
                <a:gd name="connsiteX1" fmla="*/ 2298700 w 2298700"/>
                <a:gd name="connsiteY1" fmla="*/ 4191000 h 4756150"/>
                <a:gd name="connsiteX2" fmla="*/ 0 w 2298700"/>
                <a:gd name="connsiteY2" fmla="*/ 4756150 h 4756150"/>
                <a:gd name="connsiteX0" fmla="*/ 2311400 w 2311400"/>
                <a:gd name="connsiteY0" fmla="*/ 0 h 5353050"/>
                <a:gd name="connsiteX1" fmla="*/ 2298700 w 2311400"/>
                <a:gd name="connsiteY1" fmla="*/ 4787900 h 5353050"/>
                <a:gd name="connsiteX2" fmla="*/ 0 w 2311400"/>
                <a:gd name="connsiteY2" fmla="*/ 5353050 h 5353050"/>
                <a:gd name="connsiteX0" fmla="*/ 2311400 w 2311400"/>
                <a:gd name="connsiteY0" fmla="*/ 0 h 5353050"/>
                <a:gd name="connsiteX1" fmla="*/ 2298700 w 2311400"/>
                <a:gd name="connsiteY1" fmla="*/ 4838700 h 5353050"/>
                <a:gd name="connsiteX2" fmla="*/ 0 w 2311400"/>
                <a:gd name="connsiteY2" fmla="*/ 5353050 h 5353050"/>
                <a:gd name="connsiteX0" fmla="*/ 2311400 w 2311400"/>
                <a:gd name="connsiteY0" fmla="*/ 0 h 5607050"/>
                <a:gd name="connsiteX1" fmla="*/ 2298700 w 2311400"/>
                <a:gd name="connsiteY1" fmla="*/ 5092700 h 5607050"/>
                <a:gd name="connsiteX2" fmla="*/ 0 w 2311400"/>
                <a:gd name="connsiteY2" fmla="*/ 5607050 h 56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11400" h="5607050">
                  <a:moveTo>
                    <a:pt x="2311400" y="0"/>
                  </a:moveTo>
                  <a:cubicBezTo>
                    <a:pt x="2307167" y="1595967"/>
                    <a:pt x="2302933" y="3496733"/>
                    <a:pt x="2298700" y="5092700"/>
                  </a:cubicBezTo>
                  <a:lnTo>
                    <a:pt x="0" y="5607050"/>
                  </a:lnTo>
                </a:path>
              </a:pathLst>
            </a:custGeom>
            <a:noFill/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>
              <a:outerShdw blurRad="165100" dist="50800" dir="10800000" algn="r" rotWithShape="0">
                <a:schemeClr val="tx1">
                  <a:lumMod val="75000"/>
                  <a:lumOff val="25000"/>
                  <a:alpha val="6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0" name="직선 연결선 39"/>
            <p:cNvCxnSpPr/>
            <p:nvPr/>
          </p:nvCxnSpPr>
          <p:spPr>
            <a:xfrm flipH="1">
              <a:off x="2104845" y="59100"/>
              <a:ext cx="15165" cy="476245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 flipV="1">
              <a:off x="12700" y="4821550"/>
              <a:ext cx="1954862" cy="440563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 flipV="1">
              <a:off x="58764" y="4718141"/>
              <a:ext cx="1954862" cy="440563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 flipH="1">
              <a:off x="2013084" y="314325"/>
              <a:ext cx="18869" cy="4400641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자유형 48"/>
          <p:cNvSpPr/>
          <p:nvPr/>
        </p:nvSpPr>
        <p:spPr>
          <a:xfrm>
            <a:off x="0" y="-35375"/>
            <a:ext cx="8467725" cy="5683250"/>
          </a:xfrm>
          <a:custGeom>
            <a:avLst/>
            <a:gdLst>
              <a:gd name="connsiteX0" fmla="*/ 8343900 w 8369300"/>
              <a:gd name="connsiteY0" fmla="*/ 0 h 5702300"/>
              <a:gd name="connsiteX1" fmla="*/ 8369300 w 8369300"/>
              <a:gd name="connsiteY1" fmla="*/ 3657600 h 5702300"/>
              <a:gd name="connsiteX2" fmla="*/ 12700 w 8369300"/>
              <a:gd name="connsiteY2" fmla="*/ 5702300 h 5702300"/>
              <a:gd name="connsiteX3" fmla="*/ 0 w 8369300"/>
              <a:gd name="connsiteY3" fmla="*/ 0 h 5702300"/>
              <a:gd name="connsiteX4" fmla="*/ 8343900 w 8369300"/>
              <a:gd name="connsiteY4" fmla="*/ 0 h 5702300"/>
              <a:gd name="connsiteX0" fmla="*/ 8343900 w 8369300"/>
              <a:gd name="connsiteY0" fmla="*/ 0 h 5597525"/>
              <a:gd name="connsiteX1" fmla="*/ 8369300 w 8369300"/>
              <a:gd name="connsiteY1" fmla="*/ 3657600 h 5597525"/>
              <a:gd name="connsiteX2" fmla="*/ 3175 w 8369300"/>
              <a:gd name="connsiteY2" fmla="*/ 5597525 h 5597525"/>
              <a:gd name="connsiteX3" fmla="*/ 0 w 8369300"/>
              <a:gd name="connsiteY3" fmla="*/ 0 h 5597525"/>
              <a:gd name="connsiteX4" fmla="*/ 8343900 w 8369300"/>
              <a:gd name="connsiteY4" fmla="*/ 0 h 5597525"/>
              <a:gd name="connsiteX0" fmla="*/ 8343900 w 8445500"/>
              <a:gd name="connsiteY0" fmla="*/ 0 h 5597525"/>
              <a:gd name="connsiteX1" fmla="*/ 8445500 w 8445500"/>
              <a:gd name="connsiteY1" fmla="*/ 3752850 h 5597525"/>
              <a:gd name="connsiteX2" fmla="*/ 3175 w 8445500"/>
              <a:gd name="connsiteY2" fmla="*/ 5597525 h 5597525"/>
              <a:gd name="connsiteX3" fmla="*/ 0 w 8445500"/>
              <a:gd name="connsiteY3" fmla="*/ 0 h 5597525"/>
              <a:gd name="connsiteX4" fmla="*/ 8343900 w 8445500"/>
              <a:gd name="connsiteY4" fmla="*/ 0 h 5597525"/>
              <a:gd name="connsiteX0" fmla="*/ 8467725 w 8467725"/>
              <a:gd name="connsiteY0" fmla="*/ 28575 h 5597525"/>
              <a:gd name="connsiteX1" fmla="*/ 8445500 w 8467725"/>
              <a:gd name="connsiteY1" fmla="*/ 3752850 h 5597525"/>
              <a:gd name="connsiteX2" fmla="*/ 3175 w 8467725"/>
              <a:gd name="connsiteY2" fmla="*/ 5597525 h 5597525"/>
              <a:gd name="connsiteX3" fmla="*/ 0 w 8467725"/>
              <a:gd name="connsiteY3" fmla="*/ 0 h 5597525"/>
              <a:gd name="connsiteX4" fmla="*/ 8467725 w 8467725"/>
              <a:gd name="connsiteY4" fmla="*/ 28575 h 5597525"/>
              <a:gd name="connsiteX0" fmla="*/ 8467725 w 8467725"/>
              <a:gd name="connsiteY0" fmla="*/ 28575 h 5683250"/>
              <a:gd name="connsiteX1" fmla="*/ 8445500 w 8467725"/>
              <a:gd name="connsiteY1" fmla="*/ 3752850 h 5683250"/>
              <a:gd name="connsiteX2" fmla="*/ 12700 w 8467725"/>
              <a:gd name="connsiteY2" fmla="*/ 5683250 h 5683250"/>
              <a:gd name="connsiteX3" fmla="*/ 0 w 8467725"/>
              <a:gd name="connsiteY3" fmla="*/ 0 h 5683250"/>
              <a:gd name="connsiteX4" fmla="*/ 8467725 w 8467725"/>
              <a:gd name="connsiteY4" fmla="*/ 28575 h 568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67725" h="5683250">
                <a:moveTo>
                  <a:pt x="8467725" y="28575"/>
                </a:moveTo>
                <a:lnTo>
                  <a:pt x="8445500" y="3752850"/>
                </a:lnTo>
                <a:lnTo>
                  <a:pt x="12700" y="5683250"/>
                </a:lnTo>
                <a:cubicBezTo>
                  <a:pt x="8467" y="3782483"/>
                  <a:pt x="4233" y="1900767"/>
                  <a:pt x="0" y="0"/>
                </a:cubicBezTo>
                <a:lnTo>
                  <a:pt x="8467725" y="28575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/>
          <p:cNvCxnSpPr/>
          <p:nvPr/>
        </p:nvCxnSpPr>
        <p:spPr>
          <a:xfrm>
            <a:off x="8325642" y="260145"/>
            <a:ext cx="0" cy="324675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V="1">
            <a:off x="6354848" y="3522593"/>
            <a:ext cx="1954862" cy="440563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flipV="1">
            <a:off x="6083683" y="3478051"/>
            <a:ext cx="1958399" cy="442514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8249442" y="120445"/>
            <a:ext cx="0" cy="324675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V="1">
            <a:off x="4822798" y="3961514"/>
            <a:ext cx="1106111" cy="235905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4601367" y="120445"/>
            <a:ext cx="3528197" cy="17649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flipV="1">
            <a:off x="276812" y="4290976"/>
            <a:ext cx="4324555" cy="903754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346053" y="138094"/>
            <a:ext cx="1587" cy="4720862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264111" y="260145"/>
            <a:ext cx="0" cy="475858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465931" y="137386"/>
            <a:ext cx="3528197" cy="17649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 flipV="1">
            <a:off x="369542" y="4621469"/>
            <a:ext cx="1964426" cy="397256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 flipV="1">
            <a:off x="2229338" y="4507467"/>
            <a:ext cx="1954862" cy="440563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 flipV="1">
            <a:off x="2387496" y="272790"/>
            <a:ext cx="2036807" cy="34662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/>
          <p:cNvGrpSpPr/>
          <p:nvPr/>
        </p:nvGrpSpPr>
        <p:grpSpPr>
          <a:xfrm>
            <a:off x="11023300" y="327818"/>
            <a:ext cx="1697432" cy="1697432"/>
            <a:chOff x="11671300" y="327818"/>
            <a:chExt cx="1049432" cy="1049432"/>
          </a:xfrm>
        </p:grpSpPr>
        <p:sp>
          <p:nvSpPr>
            <p:cNvPr id="37" name="타원 36"/>
            <p:cNvSpPr/>
            <p:nvPr/>
          </p:nvSpPr>
          <p:spPr>
            <a:xfrm>
              <a:off x="11671300" y="327818"/>
              <a:ext cx="1049432" cy="1049432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21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6" name="직선 연결선 65"/>
            <p:cNvCxnSpPr/>
            <p:nvPr/>
          </p:nvCxnSpPr>
          <p:spPr>
            <a:xfrm flipH="1">
              <a:off x="11918070" y="868680"/>
              <a:ext cx="265748" cy="213360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/>
            <p:nvPr/>
          </p:nvCxnSpPr>
          <p:spPr>
            <a:xfrm flipV="1">
              <a:off x="12178737" y="517697"/>
              <a:ext cx="48556" cy="30896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39" y="470912"/>
            <a:ext cx="2050059" cy="2050059"/>
          </a:xfrm>
          <a:prstGeom prst="rect">
            <a:avLst/>
          </a:prstGeom>
        </p:spPr>
      </p:pic>
      <p:pic>
        <p:nvPicPr>
          <p:cNvPr id="2050" name="Picture 2" descr="https://cdn-icons-png.flaticon.com/512/7122/712216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371578">
            <a:off x="4680451" y="2921590"/>
            <a:ext cx="971702" cy="97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https://cdn-icons-png.flaticon.com/512/7122/712216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59091">
            <a:off x="6152421" y="283446"/>
            <a:ext cx="1544250" cy="154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360" y="843836"/>
            <a:ext cx="5498460" cy="3126576"/>
          </a:xfrm>
          <a:prstGeom prst="rect">
            <a:avLst/>
          </a:prstGeom>
          <a:noFill/>
          <a:scene3d>
            <a:camera prst="orthographicFront">
              <a:rot lat="590794" lon="20409054" rev="105227"/>
            </a:camera>
            <a:lightRig rig="threePt" dir="t"/>
          </a:scene3d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74562">
            <a:off x="6373731" y="1626902"/>
            <a:ext cx="1706506" cy="1706506"/>
          </a:xfrm>
          <a:prstGeom prst="rect">
            <a:avLst/>
          </a:prstGeom>
          <a:scene3d>
            <a:camera prst="orthographicFront">
              <a:rot lat="726292" lon="19767441" rev="557593"/>
            </a:camera>
            <a:lightRig rig="threePt" dir="t"/>
          </a:scene3d>
        </p:spPr>
      </p:pic>
      <p:cxnSp>
        <p:nvCxnSpPr>
          <p:cNvPr id="60" name="직선 연결선 59"/>
          <p:cNvCxnSpPr/>
          <p:nvPr/>
        </p:nvCxnSpPr>
        <p:spPr>
          <a:xfrm>
            <a:off x="4592821" y="358375"/>
            <a:ext cx="8546" cy="353885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4669021" y="539350"/>
            <a:ext cx="8546" cy="3497575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843378" y="4770928"/>
            <a:ext cx="5916838" cy="1661993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isometricOffAxis1Right">
                <a:rot lat="1042006" lon="19320000" rev="0"/>
              </a:camera>
              <a:lightRig rig="threePt" dir="t"/>
            </a:scene3d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44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Kubernetes Seminar </a:t>
            </a:r>
          </a:p>
          <a:p>
            <a:pPr algn="r" latinLnBrk="0">
              <a:lnSpc>
                <a:spcPct val="150000"/>
              </a:lnSpc>
              <a:defRPr/>
            </a:pPr>
            <a:r>
              <a:rPr lang="en-US" altLang="ko-KR" sz="2400" kern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2023. 03 .16</a:t>
            </a:r>
            <a:endParaRPr lang="ko-KR" altLang="en-US" sz="24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446127" y="3785668"/>
            <a:ext cx="5916838" cy="83099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isometricOffAxis1Right">
                <a:rot lat="1042006" lon="19320000" rev="0"/>
              </a:camera>
              <a:lightRig rig="threePt" dir="t"/>
            </a:scene3d>
            <a:sp3d extrusionH="57150">
              <a:bevelT w="12700" h="6350"/>
              <a:contourClr>
                <a:schemeClr val="accent1"/>
              </a:contourClr>
            </a:sp3d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3200" b="1" kern="0" dirty="0" smtClean="0">
                <a:solidFill>
                  <a:schemeClr val="accent5"/>
                </a:solidFill>
                <a:effectLst>
                  <a:outerShdw blurRad="60007" dist="310007" dir="7680000" sy="30000" kx="1300200" algn="ctr" rotWithShape="0">
                    <a:prstClr val="black">
                      <a:alpha val="82000"/>
                    </a:prstClr>
                  </a:outerShdw>
                </a:effectLst>
              </a:rPr>
              <a:t>Data</a:t>
            </a:r>
            <a:r>
              <a:rPr lang="ko-KR" altLang="en-US" sz="3200" b="1" kern="0" dirty="0" err="1" smtClean="0">
                <a:solidFill>
                  <a:schemeClr val="accent5"/>
                </a:solidFill>
                <a:effectLst>
                  <a:outerShdw blurRad="60007" dist="310007" dir="7680000" sy="30000" kx="1300200" algn="ctr" rotWithShape="0">
                    <a:prstClr val="black">
                      <a:alpha val="82000"/>
                    </a:prstClr>
                  </a:outerShdw>
                </a:effectLst>
              </a:rPr>
              <a:t>컨설팅팀</a:t>
            </a:r>
            <a:r>
              <a:rPr lang="ko-KR" altLang="en-US" sz="3200" b="1" kern="0" dirty="0" smtClean="0">
                <a:solidFill>
                  <a:schemeClr val="accent5"/>
                </a:solidFill>
                <a:effectLst>
                  <a:outerShdw blurRad="60007" dist="310007" dir="7680000" sy="30000" kx="1300200" algn="ctr" rotWithShape="0">
                    <a:prstClr val="black">
                      <a:alpha val="82000"/>
                    </a:prstClr>
                  </a:outerShdw>
                </a:effectLst>
              </a:rPr>
              <a:t> 김현영 </a:t>
            </a:r>
            <a:r>
              <a:rPr lang="en-US" altLang="ko-KR" sz="3200" b="1" kern="0" dirty="0" smtClean="0">
                <a:solidFill>
                  <a:schemeClr val="accent5"/>
                </a:solidFill>
                <a:effectLst>
                  <a:outerShdw blurRad="60007" dist="310007" dir="7680000" sy="30000" kx="1300200" algn="ctr" rotWithShape="0">
                    <a:prstClr val="black">
                      <a:alpha val="82000"/>
                    </a:prstClr>
                  </a:outerShdw>
                </a:effectLst>
                <a:sym typeface="Wingdings" panose="05000000000000000000" pitchFamily="2" charset="2"/>
              </a:rPr>
              <a:t></a:t>
            </a:r>
            <a:endParaRPr lang="en-US" altLang="ko-KR" sz="3200" b="1" kern="0" dirty="0" smtClean="0">
              <a:solidFill>
                <a:schemeClr val="accent5"/>
              </a:solidFill>
              <a:effectLst>
                <a:outerShdw blurRad="60007" dist="310007" dir="7680000" sy="30000" kx="1300200" algn="ctr" rotWithShape="0">
                  <a:prstClr val="black">
                    <a:alpha val="82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276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022429" y="26623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 smtClean="0">
                <a:solidFill>
                  <a:prstClr val="white"/>
                </a:solidFill>
              </a:rPr>
              <a:t>구조 파악하기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571500" y="26623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 smtClean="0">
                <a:solidFill>
                  <a:srgbClr val="44546A">
                    <a:lumMod val="50000"/>
                  </a:srgbClr>
                </a:solidFill>
              </a:rPr>
              <a:t>02</a:t>
            </a:r>
            <a:endParaRPr lang="en-US" altLang="ko-KR" sz="1600" b="1" kern="0" dirty="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5946EF-20D4-439C-A822-B4156F32CBDE}"/>
              </a:ext>
            </a:extLst>
          </p:cNvPr>
          <p:cNvSpPr/>
          <p:nvPr/>
        </p:nvSpPr>
        <p:spPr>
          <a:xfrm>
            <a:off x="825501" y="979781"/>
            <a:ext cx="22072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127CEA"/>
                </a:solidFill>
              </a:rPr>
              <a:t>Voting app </a:t>
            </a: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구조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315036" y="1454509"/>
            <a:ext cx="4189651" cy="808396"/>
            <a:chOff x="1221405" y="2288526"/>
            <a:chExt cx="9698391" cy="1971704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rcRect r="466"/>
            <a:stretch/>
          </p:blipFill>
          <p:spPr>
            <a:xfrm>
              <a:off x="1221405" y="2305389"/>
              <a:ext cx="2726611" cy="1941191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2871" y="2305389"/>
              <a:ext cx="2776925" cy="1954841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</p:pic>
        <p:grpSp>
          <p:nvGrpSpPr>
            <p:cNvPr id="26" name="그룹 25"/>
            <p:cNvGrpSpPr/>
            <p:nvPr/>
          </p:nvGrpSpPr>
          <p:grpSpPr>
            <a:xfrm>
              <a:off x="4656981" y="2288526"/>
              <a:ext cx="2776925" cy="1952898"/>
              <a:chOff x="4656981" y="2288526"/>
              <a:chExt cx="2776925" cy="1952898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6981" y="2288526"/>
                <a:ext cx="2776925" cy="1952898"/>
              </a:xfrm>
              <a:prstGeom prst="rect">
                <a:avLst/>
              </a:prstGeom>
              <a:ln>
                <a:solidFill>
                  <a:schemeClr val="accent3"/>
                </a:solidFill>
              </a:ln>
            </p:spPr>
          </p:pic>
          <p:pic>
            <p:nvPicPr>
              <p:cNvPr id="1026" name="Picture 2" descr="https://cdn-icons-png.flaticon.com/512/305/305489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33088" y="2589856"/>
                <a:ext cx="378282" cy="3782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오른쪽 화살표 22"/>
            <p:cNvSpPr/>
            <p:nvPr/>
          </p:nvSpPr>
          <p:spPr>
            <a:xfrm>
              <a:off x="4170632" y="3141531"/>
              <a:ext cx="312832" cy="246888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오른쪽 화살표 24"/>
            <p:cNvSpPr/>
            <p:nvPr/>
          </p:nvSpPr>
          <p:spPr>
            <a:xfrm>
              <a:off x="7631972" y="3152540"/>
              <a:ext cx="312832" cy="246888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/>
          <a:srcRect l="11771" t="8452" r="12245" b="7866"/>
          <a:stretch/>
        </p:blipFill>
        <p:spPr>
          <a:xfrm>
            <a:off x="1353312" y="2602514"/>
            <a:ext cx="4151376" cy="3429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15037" y="2468880"/>
            <a:ext cx="4189651" cy="37848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E5946EF-20D4-439C-A822-B4156F32CBDE}"/>
              </a:ext>
            </a:extLst>
          </p:cNvPr>
          <p:cNvSpPr/>
          <p:nvPr/>
        </p:nvSpPr>
        <p:spPr>
          <a:xfrm>
            <a:off x="5895077" y="979781"/>
            <a:ext cx="31733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127CEA"/>
                </a:solidFill>
              </a:rPr>
              <a:t>Voting app </a:t>
            </a:r>
            <a:r>
              <a:rPr lang="ko-KR" altLang="en-US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쿠버네티스</a:t>
            </a: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objects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7438" y="1733149"/>
            <a:ext cx="5055154" cy="2273076"/>
          </a:xfrm>
          <a:prstGeom prst="rect">
            <a:avLst/>
          </a:prstGeom>
        </p:spPr>
      </p:pic>
      <p:sp>
        <p:nvSpPr>
          <p:cNvPr id="13" name="설명선 3(강조선) 12"/>
          <p:cNvSpPr/>
          <p:nvPr/>
        </p:nvSpPr>
        <p:spPr>
          <a:xfrm>
            <a:off x="6167438" y="2011928"/>
            <a:ext cx="1149403" cy="664597"/>
          </a:xfrm>
          <a:prstGeom prst="accentCallout3">
            <a:avLst>
              <a:gd name="adj1" fmla="val 18750"/>
              <a:gd name="adj2" fmla="val -8333"/>
              <a:gd name="adj3" fmla="val 18750"/>
              <a:gd name="adj4" fmla="val -29926"/>
              <a:gd name="adj5" fmla="val 314980"/>
              <a:gd name="adj6" fmla="val -29926"/>
              <a:gd name="adj7" fmla="val 378105"/>
              <a:gd name="adj8" fmla="val 97740"/>
            </a:avLst>
          </a:prstGeom>
          <a:solidFill>
            <a:schemeClr val="bg2">
              <a:lumMod val="75000"/>
              <a:alpha val="4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316840" y="4361290"/>
            <a:ext cx="202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Pod</a:t>
            </a:r>
            <a:endParaRPr lang="ko-KR" altLang="en-US" dirty="0"/>
          </a:p>
        </p:txBody>
      </p:sp>
      <p:sp>
        <p:nvSpPr>
          <p:cNvPr id="28" name="설명선 3(강조선) 27"/>
          <p:cNvSpPr/>
          <p:nvPr/>
        </p:nvSpPr>
        <p:spPr>
          <a:xfrm>
            <a:off x="6167438" y="3002003"/>
            <a:ext cx="1452562" cy="947660"/>
          </a:xfrm>
          <a:prstGeom prst="accentCallout3">
            <a:avLst>
              <a:gd name="adj1" fmla="val 18750"/>
              <a:gd name="adj2" fmla="val -8333"/>
              <a:gd name="adj3" fmla="val 18750"/>
              <a:gd name="adj4" fmla="val -29926"/>
              <a:gd name="adj5" fmla="val 166224"/>
              <a:gd name="adj6" fmla="val -29270"/>
              <a:gd name="adj7" fmla="val 232680"/>
              <a:gd name="adj8" fmla="val 78139"/>
            </a:avLst>
          </a:prstGeom>
          <a:solidFill>
            <a:schemeClr val="bg2">
              <a:lumMod val="75000"/>
              <a:alpha val="4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7316840" y="5082810"/>
            <a:ext cx="202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Service</a:t>
            </a:r>
            <a:endParaRPr lang="ko-KR" altLang="en-US" dirty="0"/>
          </a:p>
        </p:txBody>
      </p:sp>
      <p:grpSp>
        <p:nvGrpSpPr>
          <p:cNvPr id="30" name="그룹 29"/>
          <p:cNvGrpSpPr/>
          <p:nvPr/>
        </p:nvGrpSpPr>
        <p:grpSpPr>
          <a:xfrm>
            <a:off x="6954498" y="5712515"/>
            <a:ext cx="4476728" cy="651984"/>
            <a:chOff x="1420779" y="4171031"/>
            <a:chExt cx="6510827" cy="948227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69F23D58-5CF4-4045-AAC9-9F2FF4380741}"/>
                </a:ext>
              </a:extLst>
            </p:cNvPr>
            <p:cNvGrpSpPr/>
            <p:nvPr/>
          </p:nvGrpSpPr>
          <p:grpSpPr>
            <a:xfrm>
              <a:off x="1420779" y="4171031"/>
              <a:ext cx="948227" cy="948227"/>
              <a:chOff x="6777281" y="4096543"/>
              <a:chExt cx="1154723" cy="1154723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0485920A-21A7-4E07-B04D-1B6A49A41BF4}"/>
                  </a:ext>
                </a:extLst>
              </p:cNvPr>
              <p:cNvSpPr/>
              <p:nvPr/>
            </p:nvSpPr>
            <p:spPr>
              <a:xfrm>
                <a:off x="6777281" y="4096543"/>
                <a:ext cx="1154723" cy="115472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28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D186DE3E-9D39-4F17-9998-C814A954EE25}"/>
                  </a:ext>
                </a:extLst>
              </p:cNvPr>
              <p:cNvSpPr/>
              <p:nvPr/>
            </p:nvSpPr>
            <p:spPr>
              <a:xfrm>
                <a:off x="6853480" y="4172742"/>
                <a:ext cx="1002323" cy="100232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rgbClr val="127CE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voting</a:t>
                </a:r>
              </a:p>
              <a:p>
                <a:pPr algn="ctr"/>
                <a:r>
                  <a:rPr lang="en-US" altLang="ko-KR" sz="1000" b="1" dirty="0" smtClean="0">
                    <a:solidFill>
                      <a:srgbClr val="127CE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app</a:t>
                </a:r>
                <a:endParaRPr lang="en-US" altLang="ko-KR" sz="1000" b="1" dirty="0">
                  <a:solidFill>
                    <a:srgbClr val="127CE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9F23D58-5CF4-4045-AAC9-9F2FF4380741}"/>
                </a:ext>
              </a:extLst>
            </p:cNvPr>
            <p:cNvGrpSpPr/>
            <p:nvPr/>
          </p:nvGrpSpPr>
          <p:grpSpPr>
            <a:xfrm>
              <a:off x="2811429" y="4171031"/>
              <a:ext cx="948227" cy="948227"/>
              <a:chOff x="6777281" y="4096543"/>
              <a:chExt cx="1154723" cy="1154723"/>
            </a:xfrm>
          </p:grpSpPr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0485920A-21A7-4E07-B04D-1B6A49A41BF4}"/>
                  </a:ext>
                </a:extLst>
              </p:cNvPr>
              <p:cNvSpPr/>
              <p:nvPr/>
            </p:nvSpPr>
            <p:spPr>
              <a:xfrm>
                <a:off x="6777281" y="4096543"/>
                <a:ext cx="1154723" cy="115472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28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D186DE3E-9D39-4F17-9998-C814A954EE25}"/>
                  </a:ext>
                </a:extLst>
              </p:cNvPr>
              <p:cNvSpPr/>
              <p:nvPr/>
            </p:nvSpPr>
            <p:spPr>
              <a:xfrm>
                <a:off x="6853480" y="4172742"/>
                <a:ext cx="1002323" cy="1002323"/>
              </a:xfrm>
              <a:prstGeom prst="ellipse">
                <a:avLst/>
              </a:prstGeom>
              <a:solidFill>
                <a:srgbClr val="127CEA"/>
              </a:solidFill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k8s</a:t>
                </a:r>
              </a:p>
              <a:p>
                <a:pPr algn="ctr"/>
                <a:r>
                  <a:rPr lang="en-US" altLang="ko-KR" sz="9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objects</a:t>
                </a:r>
                <a:endParaRPr lang="en-US" altLang="ko-KR" sz="9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69F23D58-5CF4-4045-AAC9-9F2FF4380741}"/>
                </a:ext>
              </a:extLst>
            </p:cNvPr>
            <p:cNvGrpSpPr/>
            <p:nvPr/>
          </p:nvGrpSpPr>
          <p:grpSpPr>
            <a:xfrm>
              <a:off x="4202079" y="4171031"/>
              <a:ext cx="948227" cy="948227"/>
              <a:chOff x="6777281" y="4096543"/>
              <a:chExt cx="1154723" cy="1154723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0485920A-21A7-4E07-B04D-1B6A49A41BF4}"/>
                  </a:ext>
                </a:extLst>
              </p:cNvPr>
              <p:cNvSpPr/>
              <p:nvPr/>
            </p:nvSpPr>
            <p:spPr>
              <a:xfrm>
                <a:off x="6777281" y="4096543"/>
                <a:ext cx="1154723" cy="115472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28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D186DE3E-9D39-4F17-9998-C814A954EE25}"/>
                  </a:ext>
                </a:extLst>
              </p:cNvPr>
              <p:cNvSpPr/>
              <p:nvPr/>
            </p:nvSpPr>
            <p:spPr>
              <a:xfrm>
                <a:off x="6853480" y="4172742"/>
                <a:ext cx="1002323" cy="100232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rgbClr val="127CE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yaml</a:t>
                </a:r>
                <a:endParaRPr lang="en-US" altLang="ko-KR" sz="1000" b="1" dirty="0" smtClean="0">
                  <a:solidFill>
                    <a:srgbClr val="127CE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en-US" altLang="ko-KR" sz="1000" b="1" dirty="0" smtClean="0">
                    <a:solidFill>
                      <a:srgbClr val="127CE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files</a:t>
                </a:r>
                <a:endParaRPr lang="en-US" altLang="ko-KR" sz="1000" b="1" dirty="0">
                  <a:solidFill>
                    <a:srgbClr val="127CE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9F23D58-5CF4-4045-AAC9-9F2FF4380741}"/>
                </a:ext>
              </a:extLst>
            </p:cNvPr>
            <p:cNvGrpSpPr/>
            <p:nvPr/>
          </p:nvGrpSpPr>
          <p:grpSpPr>
            <a:xfrm>
              <a:off x="5592729" y="4171031"/>
              <a:ext cx="948227" cy="948227"/>
              <a:chOff x="6777281" y="4096543"/>
              <a:chExt cx="1154723" cy="1154723"/>
            </a:xfrm>
          </p:grpSpPr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0485920A-21A7-4E07-B04D-1B6A49A41BF4}"/>
                  </a:ext>
                </a:extLst>
              </p:cNvPr>
              <p:cNvSpPr/>
              <p:nvPr/>
            </p:nvSpPr>
            <p:spPr>
              <a:xfrm>
                <a:off x="6777281" y="4096543"/>
                <a:ext cx="1154723" cy="115472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28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D186DE3E-9D39-4F17-9998-C814A954EE25}"/>
                  </a:ext>
                </a:extLst>
              </p:cNvPr>
              <p:cNvSpPr/>
              <p:nvPr/>
            </p:nvSpPr>
            <p:spPr>
              <a:xfrm>
                <a:off x="6853480" y="4172742"/>
                <a:ext cx="1002323" cy="100232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900" b="1" dirty="0" err="1" smtClean="0">
                    <a:solidFill>
                      <a:srgbClr val="127CE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docker</a:t>
                </a:r>
                <a:endParaRPr lang="en-US" altLang="ko-KR" sz="900" b="1" dirty="0">
                  <a:solidFill>
                    <a:srgbClr val="127CE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en-US" altLang="ko-KR" sz="1000" b="1" dirty="0" smtClean="0">
                    <a:solidFill>
                      <a:srgbClr val="127CE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image</a:t>
                </a:r>
                <a:endParaRPr lang="en-US" altLang="ko-KR" sz="1000" b="1" dirty="0">
                  <a:solidFill>
                    <a:srgbClr val="127CE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69F23D58-5CF4-4045-AAC9-9F2FF4380741}"/>
                </a:ext>
              </a:extLst>
            </p:cNvPr>
            <p:cNvGrpSpPr/>
            <p:nvPr/>
          </p:nvGrpSpPr>
          <p:grpSpPr>
            <a:xfrm>
              <a:off x="6983379" y="4171031"/>
              <a:ext cx="948227" cy="948227"/>
              <a:chOff x="6777281" y="4096543"/>
              <a:chExt cx="1154723" cy="1154723"/>
            </a:xfrm>
          </p:grpSpPr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0485920A-21A7-4E07-B04D-1B6A49A41BF4}"/>
                  </a:ext>
                </a:extLst>
              </p:cNvPr>
              <p:cNvSpPr/>
              <p:nvPr/>
            </p:nvSpPr>
            <p:spPr>
              <a:xfrm>
                <a:off x="6777281" y="4096543"/>
                <a:ext cx="1154723" cy="115472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28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D186DE3E-9D39-4F17-9998-C814A954EE25}"/>
                  </a:ext>
                </a:extLst>
              </p:cNvPr>
              <p:cNvSpPr/>
              <p:nvPr/>
            </p:nvSpPr>
            <p:spPr>
              <a:xfrm>
                <a:off x="6853480" y="4172742"/>
                <a:ext cx="1002323" cy="100232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900" b="1" dirty="0" err="1" smtClean="0">
                    <a:solidFill>
                      <a:srgbClr val="127CE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docker</a:t>
                </a:r>
                <a:endParaRPr lang="en-US" altLang="ko-KR" sz="900" b="1" dirty="0">
                  <a:solidFill>
                    <a:srgbClr val="127CE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en-US" altLang="ko-KR" sz="1000" b="1" dirty="0" smtClean="0">
                    <a:solidFill>
                      <a:srgbClr val="127CE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file</a:t>
                </a:r>
                <a:endParaRPr lang="en-US" altLang="ko-KR" sz="1000" b="1" dirty="0">
                  <a:solidFill>
                    <a:srgbClr val="127CE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36" name="갈매기형 수장 35"/>
            <p:cNvSpPr/>
            <p:nvPr/>
          </p:nvSpPr>
          <p:spPr>
            <a:xfrm>
              <a:off x="2492517" y="4480506"/>
              <a:ext cx="200025" cy="306387"/>
            </a:xfrm>
            <a:prstGeom prst="chevron">
              <a:avLst/>
            </a:prstGeom>
            <a:solidFill>
              <a:srgbClr val="A5D5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갈매기형 수장 36"/>
            <p:cNvSpPr/>
            <p:nvPr/>
          </p:nvSpPr>
          <p:spPr>
            <a:xfrm>
              <a:off x="3880933" y="4491950"/>
              <a:ext cx="200025" cy="306387"/>
            </a:xfrm>
            <a:prstGeom prst="chevron">
              <a:avLst/>
            </a:prstGeom>
            <a:solidFill>
              <a:srgbClr val="A5D5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갈매기형 수장 37"/>
            <p:cNvSpPr/>
            <p:nvPr/>
          </p:nvSpPr>
          <p:spPr>
            <a:xfrm>
              <a:off x="5278665" y="4480505"/>
              <a:ext cx="200025" cy="306387"/>
            </a:xfrm>
            <a:prstGeom prst="chevron">
              <a:avLst/>
            </a:prstGeom>
            <a:solidFill>
              <a:srgbClr val="A5D5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갈매기형 수장 38"/>
            <p:cNvSpPr/>
            <p:nvPr/>
          </p:nvSpPr>
          <p:spPr>
            <a:xfrm>
              <a:off x="6662135" y="4480505"/>
              <a:ext cx="200025" cy="306387"/>
            </a:xfrm>
            <a:prstGeom prst="chevron">
              <a:avLst/>
            </a:prstGeom>
            <a:solidFill>
              <a:srgbClr val="A5D5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106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022429" y="26623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 smtClean="0">
                <a:solidFill>
                  <a:prstClr val="white"/>
                </a:solidFill>
              </a:rPr>
              <a:t>구조 파악하기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571500" y="26623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 smtClean="0">
                <a:solidFill>
                  <a:srgbClr val="44546A">
                    <a:lumMod val="50000"/>
                  </a:srgbClr>
                </a:solidFill>
              </a:rPr>
              <a:t>02</a:t>
            </a:r>
            <a:endParaRPr lang="en-US" altLang="ko-KR" sz="1600" b="1" kern="0" dirty="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5946EF-20D4-439C-A822-B4156F32CBDE}"/>
              </a:ext>
            </a:extLst>
          </p:cNvPr>
          <p:cNvSpPr/>
          <p:nvPr/>
        </p:nvSpPr>
        <p:spPr>
          <a:xfrm>
            <a:off x="1022429" y="979781"/>
            <a:ext cx="31733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127CEA"/>
                </a:solidFill>
              </a:rPr>
              <a:t>Voting app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쿠버네티스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objects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1315036" y="1454509"/>
            <a:ext cx="4189651" cy="808396"/>
            <a:chOff x="1221405" y="2288526"/>
            <a:chExt cx="9698391" cy="1971704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rcRect r="466"/>
            <a:stretch/>
          </p:blipFill>
          <p:spPr>
            <a:xfrm>
              <a:off x="1221405" y="2305389"/>
              <a:ext cx="2726611" cy="1941191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2871" y="2305389"/>
              <a:ext cx="2776925" cy="1954841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</p:pic>
        <p:grpSp>
          <p:nvGrpSpPr>
            <p:cNvPr id="26" name="그룹 25"/>
            <p:cNvGrpSpPr/>
            <p:nvPr/>
          </p:nvGrpSpPr>
          <p:grpSpPr>
            <a:xfrm>
              <a:off x="4656981" y="2288526"/>
              <a:ext cx="2776925" cy="1952898"/>
              <a:chOff x="4656981" y="2288526"/>
              <a:chExt cx="2776925" cy="1952898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6981" y="2288526"/>
                <a:ext cx="2776925" cy="1952898"/>
              </a:xfrm>
              <a:prstGeom prst="rect">
                <a:avLst/>
              </a:prstGeom>
              <a:ln>
                <a:solidFill>
                  <a:schemeClr val="accent3"/>
                </a:solidFill>
              </a:ln>
            </p:spPr>
          </p:pic>
          <p:pic>
            <p:nvPicPr>
              <p:cNvPr id="1026" name="Picture 2" descr="https://cdn-icons-png.flaticon.com/512/305/305489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33088" y="2589856"/>
                <a:ext cx="378282" cy="3782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오른쪽 화살표 22"/>
            <p:cNvSpPr/>
            <p:nvPr/>
          </p:nvSpPr>
          <p:spPr>
            <a:xfrm>
              <a:off x="4170632" y="3141531"/>
              <a:ext cx="312832" cy="246888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오른쪽 화살표 24"/>
            <p:cNvSpPr/>
            <p:nvPr/>
          </p:nvSpPr>
          <p:spPr>
            <a:xfrm>
              <a:off x="7631972" y="3152540"/>
              <a:ext cx="312832" cy="246888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E5946EF-20D4-439C-A822-B4156F32CBDE}"/>
              </a:ext>
            </a:extLst>
          </p:cNvPr>
          <p:cNvSpPr/>
          <p:nvPr/>
        </p:nvSpPr>
        <p:spPr>
          <a:xfrm>
            <a:off x="5878244" y="979781"/>
            <a:ext cx="24684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127CEA"/>
                </a:solidFill>
              </a:rPr>
              <a:t>Voting app </a:t>
            </a:r>
            <a:r>
              <a:rPr lang="en-US" altLang="ko-KR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yaml</a:t>
            </a:r>
            <a:r>
              <a:rPr lang="en-US" altLang="ko-KR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파일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315036" y="2515937"/>
            <a:ext cx="4466639" cy="3293659"/>
            <a:chOff x="6167438" y="1733149"/>
            <a:chExt cx="5055154" cy="3718993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67438" y="1733149"/>
              <a:ext cx="5055154" cy="2273076"/>
            </a:xfrm>
            <a:prstGeom prst="rect">
              <a:avLst/>
            </a:prstGeom>
          </p:spPr>
        </p:pic>
        <p:sp>
          <p:nvSpPr>
            <p:cNvPr id="13" name="설명선 3(강조선) 12"/>
            <p:cNvSpPr/>
            <p:nvPr/>
          </p:nvSpPr>
          <p:spPr>
            <a:xfrm>
              <a:off x="6167438" y="2011928"/>
              <a:ext cx="1149403" cy="664597"/>
            </a:xfrm>
            <a:prstGeom prst="accentCallout3">
              <a:avLst>
                <a:gd name="adj1" fmla="val 18750"/>
                <a:gd name="adj2" fmla="val -8333"/>
                <a:gd name="adj3" fmla="val 18750"/>
                <a:gd name="adj4" fmla="val -29926"/>
                <a:gd name="adj5" fmla="val 314980"/>
                <a:gd name="adj6" fmla="val -29926"/>
                <a:gd name="adj7" fmla="val 378105"/>
                <a:gd name="adj8" fmla="val 97740"/>
              </a:avLst>
            </a:prstGeom>
            <a:solidFill>
              <a:schemeClr val="bg2">
                <a:lumMod val="75000"/>
                <a:alpha val="45000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316840" y="4361290"/>
              <a:ext cx="2028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5</a:t>
              </a:r>
              <a:r>
                <a:rPr lang="ko-KR" altLang="en-US" dirty="0" smtClean="0"/>
                <a:t>개의 </a:t>
              </a:r>
              <a:r>
                <a:rPr lang="en-US" altLang="ko-KR" dirty="0" smtClean="0"/>
                <a:t>Pod</a:t>
              </a:r>
              <a:endParaRPr lang="ko-KR" altLang="en-US" dirty="0"/>
            </a:p>
          </p:txBody>
        </p:sp>
        <p:sp>
          <p:nvSpPr>
            <p:cNvPr id="28" name="설명선 3(강조선) 27"/>
            <p:cNvSpPr/>
            <p:nvPr/>
          </p:nvSpPr>
          <p:spPr>
            <a:xfrm>
              <a:off x="6167438" y="3002003"/>
              <a:ext cx="1452562" cy="947660"/>
            </a:xfrm>
            <a:prstGeom prst="accentCallout3">
              <a:avLst>
                <a:gd name="adj1" fmla="val 18750"/>
                <a:gd name="adj2" fmla="val -8333"/>
                <a:gd name="adj3" fmla="val 18750"/>
                <a:gd name="adj4" fmla="val -29926"/>
                <a:gd name="adj5" fmla="val 166224"/>
                <a:gd name="adj6" fmla="val -29270"/>
                <a:gd name="adj7" fmla="val 232680"/>
                <a:gd name="adj8" fmla="val 78139"/>
              </a:avLst>
            </a:prstGeom>
            <a:solidFill>
              <a:schemeClr val="bg2">
                <a:lumMod val="75000"/>
                <a:alpha val="4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316840" y="5082810"/>
              <a:ext cx="2028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4</a:t>
              </a:r>
              <a:r>
                <a:rPr lang="ko-KR" altLang="en-US" dirty="0" smtClean="0"/>
                <a:t>개의 </a:t>
              </a:r>
              <a:r>
                <a:rPr lang="en-US" altLang="ko-KR" dirty="0" smtClean="0"/>
                <a:t>Service</a:t>
              </a:r>
              <a:endParaRPr lang="ko-KR" altLang="en-US" dirty="0"/>
            </a:p>
          </p:txBody>
        </p: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357" y="1589954"/>
            <a:ext cx="4839284" cy="532696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6221936" y="2344406"/>
            <a:ext cx="4189651" cy="30778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lnSpc>
                <a:spcPts val="1900"/>
              </a:lnSpc>
            </a:pPr>
            <a:r>
              <a:rPr lang="en-US" altLang="ko-KR" sz="1300" b="1" dirty="0" smtClean="0">
                <a:solidFill>
                  <a:schemeClr val="tx1"/>
                </a:solidFill>
              </a:rPr>
              <a:t>[Pod </a:t>
            </a:r>
            <a:r>
              <a:rPr lang="en-US" altLang="ko-KR" sz="1300" b="1" dirty="0" err="1" smtClean="0">
                <a:solidFill>
                  <a:schemeClr val="tx1"/>
                </a:solidFill>
              </a:rPr>
              <a:t>yaml</a:t>
            </a:r>
            <a:r>
              <a:rPr lang="en-US" altLang="ko-KR" sz="13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300" b="1" dirty="0" smtClean="0">
                <a:solidFill>
                  <a:schemeClr val="tx1"/>
                </a:solidFill>
              </a:rPr>
              <a:t>파일</a:t>
            </a:r>
            <a:r>
              <a:rPr lang="en-US" altLang="ko-KR" sz="1300" b="1" dirty="0" smtClean="0">
                <a:solidFill>
                  <a:schemeClr val="tx1"/>
                </a:solidFill>
              </a:rPr>
              <a:t>]</a:t>
            </a:r>
          </a:p>
          <a:p>
            <a:pPr>
              <a:lnSpc>
                <a:spcPts val="1900"/>
              </a:lnSpc>
            </a:pP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</a:rPr>
              <a:t>postgres-pod.yaml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ts val="1900"/>
              </a:lnSpc>
            </a:pP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</a:rPr>
              <a:t>redis-pod.yaml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ts val="1900"/>
              </a:lnSpc>
            </a:pP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result-app-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</a:rPr>
              <a:t>pod.yaml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ts val="1900"/>
              </a:lnSpc>
            </a:pP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voting-app-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</a:rPr>
              <a:t>pod.yaml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ts val="1900"/>
              </a:lnSpc>
            </a:pP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worker-app-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</a:rPr>
              <a:t>pod.yaml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ts val="1900"/>
              </a:lnSpc>
            </a:pPr>
            <a:endParaRPr lang="en-US" altLang="ko-KR" sz="14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ts val="1900"/>
              </a:lnSpc>
            </a:pPr>
            <a:r>
              <a:rPr lang="en-US" altLang="ko-KR" sz="1300" b="1" dirty="0" smtClean="0">
                <a:solidFill>
                  <a:schemeClr val="tx1"/>
                </a:solidFill>
              </a:rPr>
              <a:t>[Service </a:t>
            </a:r>
            <a:r>
              <a:rPr lang="en-US" altLang="ko-KR" sz="1300" b="1" dirty="0" err="1" smtClean="0">
                <a:solidFill>
                  <a:schemeClr val="tx1"/>
                </a:solidFill>
              </a:rPr>
              <a:t>yaml</a:t>
            </a:r>
            <a:r>
              <a:rPr lang="en-US" altLang="ko-KR" sz="13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300" b="1" dirty="0" smtClean="0">
                <a:solidFill>
                  <a:schemeClr val="tx1"/>
                </a:solidFill>
              </a:rPr>
              <a:t>파일</a:t>
            </a:r>
            <a:r>
              <a:rPr lang="en-US" altLang="ko-KR" sz="1300" b="1" dirty="0" smtClean="0">
                <a:solidFill>
                  <a:schemeClr val="tx1"/>
                </a:solidFill>
              </a:rPr>
              <a:t>]</a:t>
            </a:r>
          </a:p>
          <a:p>
            <a:pPr>
              <a:lnSpc>
                <a:spcPts val="1900"/>
              </a:lnSpc>
            </a:pP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</a:rPr>
              <a:t>postgres-service.yaml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ts val="1900"/>
              </a:lnSpc>
            </a:pP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</a:rPr>
              <a:t>redis-service.yaml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ts val="1900"/>
              </a:lnSpc>
            </a:pP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result-app-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</a:rPr>
              <a:t>service.yaml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ts val="1900"/>
              </a:lnSpc>
            </a:pP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voting-app-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</a:rPr>
              <a:t>service.yaml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32" name="구부러진 연결선 31"/>
          <p:cNvCxnSpPr>
            <a:stCxn id="20" idx="1"/>
            <a:endCxn id="31" idx="1"/>
          </p:cNvCxnSpPr>
          <p:nvPr/>
        </p:nvCxnSpPr>
        <p:spPr>
          <a:xfrm rot="10800000" flipH="1" flipV="1">
            <a:off x="6221356" y="1856302"/>
            <a:ext cx="579" cy="2027008"/>
          </a:xfrm>
          <a:prstGeom prst="curvedConnector3">
            <a:avLst>
              <a:gd name="adj1" fmla="val -39481865"/>
            </a:avLst>
          </a:prstGeom>
          <a:ln w="31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그룹 34"/>
          <p:cNvGrpSpPr/>
          <p:nvPr/>
        </p:nvGrpSpPr>
        <p:grpSpPr>
          <a:xfrm>
            <a:off x="6954498" y="5712515"/>
            <a:ext cx="4476728" cy="651984"/>
            <a:chOff x="1420779" y="4171031"/>
            <a:chExt cx="6510827" cy="948227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9F23D58-5CF4-4045-AAC9-9F2FF4380741}"/>
                </a:ext>
              </a:extLst>
            </p:cNvPr>
            <p:cNvGrpSpPr/>
            <p:nvPr/>
          </p:nvGrpSpPr>
          <p:grpSpPr>
            <a:xfrm>
              <a:off x="1420779" y="4171031"/>
              <a:ext cx="948227" cy="948227"/>
              <a:chOff x="6777281" y="4096543"/>
              <a:chExt cx="1154723" cy="1154723"/>
            </a:xfrm>
          </p:grpSpPr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485920A-21A7-4E07-B04D-1B6A49A41BF4}"/>
                  </a:ext>
                </a:extLst>
              </p:cNvPr>
              <p:cNvSpPr/>
              <p:nvPr/>
            </p:nvSpPr>
            <p:spPr>
              <a:xfrm>
                <a:off x="6777281" y="4096543"/>
                <a:ext cx="1154723" cy="115472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28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D186DE3E-9D39-4F17-9998-C814A954EE25}"/>
                  </a:ext>
                </a:extLst>
              </p:cNvPr>
              <p:cNvSpPr/>
              <p:nvPr/>
            </p:nvSpPr>
            <p:spPr>
              <a:xfrm>
                <a:off x="6853480" y="4172742"/>
                <a:ext cx="1002323" cy="100232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rgbClr val="127CE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voting</a:t>
                </a:r>
              </a:p>
              <a:p>
                <a:pPr algn="ctr"/>
                <a:r>
                  <a:rPr lang="en-US" altLang="ko-KR" sz="1000" b="1" dirty="0" smtClean="0">
                    <a:solidFill>
                      <a:srgbClr val="127CE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app</a:t>
                </a:r>
                <a:endParaRPr lang="en-US" altLang="ko-KR" sz="1000" b="1" dirty="0">
                  <a:solidFill>
                    <a:srgbClr val="127CE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69F23D58-5CF4-4045-AAC9-9F2FF4380741}"/>
                </a:ext>
              </a:extLst>
            </p:cNvPr>
            <p:cNvGrpSpPr/>
            <p:nvPr/>
          </p:nvGrpSpPr>
          <p:grpSpPr>
            <a:xfrm>
              <a:off x="2811429" y="4171031"/>
              <a:ext cx="948227" cy="948227"/>
              <a:chOff x="6777281" y="4096543"/>
              <a:chExt cx="1154723" cy="1154723"/>
            </a:xfrm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0485920A-21A7-4E07-B04D-1B6A49A41BF4}"/>
                  </a:ext>
                </a:extLst>
              </p:cNvPr>
              <p:cNvSpPr/>
              <p:nvPr/>
            </p:nvSpPr>
            <p:spPr>
              <a:xfrm>
                <a:off x="6777281" y="4096543"/>
                <a:ext cx="1154723" cy="115472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28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D186DE3E-9D39-4F17-9998-C814A954EE25}"/>
                  </a:ext>
                </a:extLst>
              </p:cNvPr>
              <p:cNvSpPr/>
              <p:nvPr/>
            </p:nvSpPr>
            <p:spPr>
              <a:xfrm>
                <a:off x="6853480" y="4172742"/>
                <a:ext cx="1002323" cy="100232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rgbClr val="127CE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k8s</a:t>
                </a:r>
              </a:p>
              <a:p>
                <a:pPr algn="ctr"/>
                <a:r>
                  <a:rPr lang="en-US" altLang="ko-KR" sz="900" b="1" dirty="0" smtClean="0">
                    <a:solidFill>
                      <a:srgbClr val="127CE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objects</a:t>
                </a:r>
                <a:endParaRPr lang="en-US" altLang="ko-KR" sz="900" b="1" dirty="0">
                  <a:solidFill>
                    <a:srgbClr val="127CE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9F23D58-5CF4-4045-AAC9-9F2FF4380741}"/>
                </a:ext>
              </a:extLst>
            </p:cNvPr>
            <p:cNvGrpSpPr/>
            <p:nvPr/>
          </p:nvGrpSpPr>
          <p:grpSpPr>
            <a:xfrm>
              <a:off x="4202079" y="4171031"/>
              <a:ext cx="948227" cy="948227"/>
              <a:chOff x="6777281" y="4096543"/>
              <a:chExt cx="1154723" cy="1154723"/>
            </a:xfrm>
          </p:grpSpPr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0485920A-21A7-4E07-B04D-1B6A49A41BF4}"/>
                  </a:ext>
                </a:extLst>
              </p:cNvPr>
              <p:cNvSpPr/>
              <p:nvPr/>
            </p:nvSpPr>
            <p:spPr>
              <a:xfrm>
                <a:off x="6777281" y="4096543"/>
                <a:ext cx="1154723" cy="115472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28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D186DE3E-9D39-4F17-9998-C814A954EE25}"/>
                  </a:ext>
                </a:extLst>
              </p:cNvPr>
              <p:cNvSpPr/>
              <p:nvPr/>
            </p:nvSpPr>
            <p:spPr>
              <a:xfrm>
                <a:off x="6853480" y="4172742"/>
                <a:ext cx="1002323" cy="1002323"/>
              </a:xfrm>
              <a:prstGeom prst="ellipse">
                <a:avLst/>
              </a:prstGeom>
              <a:solidFill>
                <a:srgbClr val="127CEA"/>
              </a:solidFill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yaml</a:t>
                </a:r>
                <a:endParaRPr lang="en-US" altLang="ko-KR" sz="10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en-US" altLang="ko-KR" sz="10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files</a:t>
                </a:r>
                <a:endPara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69F23D58-5CF4-4045-AAC9-9F2FF4380741}"/>
                </a:ext>
              </a:extLst>
            </p:cNvPr>
            <p:cNvGrpSpPr/>
            <p:nvPr/>
          </p:nvGrpSpPr>
          <p:grpSpPr>
            <a:xfrm>
              <a:off x="5592729" y="4171031"/>
              <a:ext cx="948227" cy="948227"/>
              <a:chOff x="6777281" y="4096543"/>
              <a:chExt cx="1154723" cy="1154723"/>
            </a:xfrm>
          </p:grpSpPr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0485920A-21A7-4E07-B04D-1B6A49A41BF4}"/>
                  </a:ext>
                </a:extLst>
              </p:cNvPr>
              <p:cNvSpPr/>
              <p:nvPr/>
            </p:nvSpPr>
            <p:spPr>
              <a:xfrm>
                <a:off x="6777281" y="4096543"/>
                <a:ext cx="1154723" cy="115472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28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D186DE3E-9D39-4F17-9998-C814A954EE25}"/>
                  </a:ext>
                </a:extLst>
              </p:cNvPr>
              <p:cNvSpPr/>
              <p:nvPr/>
            </p:nvSpPr>
            <p:spPr>
              <a:xfrm>
                <a:off x="6853480" y="4172742"/>
                <a:ext cx="1002323" cy="100232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900" b="1" dirty="0" err="1" smtClean="0">
                    <a:solidFill>
                      <a:srgbClr val="127CE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docker</a:t>
                </a:r>
                <a:endParaRPr lang="en-US" altLang="ko-KR" sz="900" b="1" dirty="0">
                  <a:solidFill>
                    <a:srgbClr val="127CE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en-US" altLang="ko-KR" sz="1000" b="1" dirty="0" smtClean="0">
                    <a:solidFill>
                      <a:srgbClr val="127CE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image</a:t>
                </a:r>
                <a:endParaRPr lang="en-US" altLang="ko-KR" sz="1000" b="1" dirty="0">
                  <a:solidFill>
                    <a:srgbClr val="127CE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69F23D58-5CF4-4045-AAC9-9F2FF4380741}"/>
                </a:ext>
              </a:extLst>
            </p:cNvPr>
            <p:cNvGrpSpPr/>
            <p:nvPr/>
          </p:nvGrpSpPr>
          <p:grpSpPr>
            <a:xfrm>
              <a:off x="6983379" y="4171031"/>
              <a:ext cx="948227" cy="948227"/>
              <a:chOff x="6777281" y="4096543"/>
              <a:chExt cx="1154723" cy="1154723"/>
            </a:xfrm>
          </p:grpSpPr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0485920A-21A7-4E07-B04D-1B6A49A41BF4}"/>
                  </a:ext>
                </a:extLst>
              </p:cNvPr>
              <p:cNvSpPr/>
              <p:nvPr/>
            </p:nvSpPr>
            <p:spPr>
              <a:xfrm>
                <a:off x="6777281" y="4096543"/>
                <a:ext cx="1154723" cy="115472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28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D186DE3E-9D39-4F17-9998-C814A954EE25}"/>
                  </a:ext>
                </a:extLst>
              </p:cNvPr>
              <p:cNvSpPr/>
              <p:nvPr/>
            </p:nvSpPr>
            <p:spPr>
              <a:xfrm>
                <a:off x="6853480" y="4172742"/>
                <a:ext cx="1002323" cy="100232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900" b="1" dirty="0" err="1" smtClean="0">
                    <a:solidFill>
                      <a:srgbClr val="127CE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docker</a:t>
                </a:r>
                <a:endParaRPr lang="en-US" altLang="ko-KR" sz="900" b="1" dirty="0">
                  <a:solidFill>
                    <a:srgbClr val="127CE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en-US" altLang="ko-KR" sz="1000" b="1" dirty="0" smtClean="0">
                    <a:solidFill>
                      <a:srgbClr val="127CE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file</a:t>
                </a:r>
                <a:endParaRPr lang="en-US" altLang="ko-KR" sz="1000" b="1" dirty="0">
                  <a:solidFill>
                    <a:srgbClr val="127CE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1" name="갈매기형 수장 40"/>
            <p:cNvSpPr/>
            <p:nvPr/>
          </p:nvSpPr>
          <p:spPr>
            <a:xfrm>
              <a:off x="2492517" y="4480506"/>
              <a:ext cx="200025" cy="306387"/>
            </a:xfrm>
            <a:prstGeom prst="chevron">
              <a:avLst/>
            </a:prstGeom>
            <a:solidFill>
              <a:srgbClr val="A5D5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갈매기형 수장 41"/>
            <p:cNvSpPr/>
            <p:nvPr/>
          </p:nvSpPr>
          <p:spPr>
            <a:xfrm>
              <a:off x="3880933" y="4491950"/>
              <a:ext cx="200025" cy="306387"/>
            </a:xfrm>
            <a:prstGeom prst="chevron">
              <a:avLst/>
            </a:prstGeom>
            <a:solidFill>
              <a:srgbClr val="A5D5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갈매기형 수장 42"/>
            <p:cNvSpPr/>
            <p:nvPr/>
          </p:nvSpPr>
          <p:spPr>
            <a:xfrm>
              <a:off x="5278665" y="4480505"/>
              <a:ext cx="200025" cy="306387"/>
            </a:xfrm>
            <a:prstGeom prst="chevron">
              <a:avLst/>
            </a:prstGeom>
            <a:solidFill>
              <a:srgbClr val="A5D5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갈매기형 수장 43"/>
            <p:cNvSpPr/>
            <p:nvPr/>
          </p:nvSpPr>
          <p:spPr>
            <a:xfrm>
              <a:off x="6662135" y="4480505"/>
              <a:ext cx="200025" cy="306387"/>
            </a:xfrm>
            <a:prstGeom prst="chevron">
              <a:avLst/>
            </a:prstGeom>
            <a:solidFill>
              <a:srgbClr val="A5D5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520717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022429" y="26623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 smtClean="0">
                <a:solidFill>
                  <a:prstClr val="white"/>
                </a:solidFill>
              </a:rPr>
              <a:t>구조 파악하기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571500" y="26623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 smtClean="0">
                <a:solidFill>
                  <a:srgbClr val="44546A">
                    <a:lumMod val="50000"/>
                  </a:srgbClr>
                </a:solidFill>
              </a:rPr>
              <a:t>02</a:t>
            </a:r>
            <a:endParaRPr lang="en-US" altLang="ko-KR" sz="1600" b="1" kern="0" dirty="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E5946EF-20D4-439C-A822-B4156F32CBDE}"/>
              </a:ext>
            </a:extLst>
          </p:cNvPr>
          <p:cNvSpPr/>
          <p:nvPr/>
        </p:nvSpPr>
        <p:spPr>
          <a:xfrm>
            <a:off x="987644" y="979781"/>
            <a:ext cx="24684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127CEA"/>
                </a:solidFill>
              </a:rPr>
              <a:t>Voting app </a:t>
            </a:r>
            <a:r>
              <a:rPr lang="en-US" altLang="ko-KR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yaml</a:t>
            </a:r>
            <a:r>
              <a:rPr lang="en-US" altLang="ko-KR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파일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14" y="1589954"/>
            <a:ext cx="4574961" cy="50360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169193" y="2344406"/>
            <a:ext cx="4189651" cy="30778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lnSpc>
                <a:spcPts val="1900"/>
              </a:lnSpc>
            </a:pPr>
            <a:r>
              <a:rPr lang="en-US" altLang="ko-KR" sz="1300" b="1" dirty="0" smtClean="0">
                <a:solidFill>
                  <a:schemeClr val="tx1"/>
                </a:solidFill>
              </a:rPr>
              <a:t>[Pod </a:t>
            </a:r>
            <a:r>
              <a:rPr lang="en-US" altLang="ko-KR" sz="1300" b="1" dirty="0" err="1" smtClean="0">
                <a:solidFill>
                  <a:schemeClr val="tx1"/>
                </a:solidFill>
              </a:rPr>
              <a:t>yaml</a:t>
            </a:r>
            <a:r>
              <a:rPr lang="en-US" altLang="ko-KR" sz="13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300" b="1" dirty="0" smtClean="0">
                <a:solidFill>
                  <a:schemeClr val="tx1"/>
                </a:solidFill>
              </a:rPr>
              <a:t>파일</a:t>
            </a:r>
            <a:r>
              <a:rPr lang="en-US" altLang="ko-KR" sz="1300" b="1" dirty="0" smtClean="0">
                <a:solidFill>
                  <a:schemeClr val="tx1"/>
                </a:solidFill>
              </a:rPr>
              <a:t>]</a:t>
            </a:r>
          </a:p>
          <a:p>
            <a:pPr>
              <a:lnSpc>
                <a:spcPts val="1900"/>
              </a:lnSpc>
            </a:pP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</a:rPr>
              <a:t>postgres-pod.yaml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ts val="1900"/>
              </a:lnSpc>
            </a:pP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</a:rPr>
              <a:t>redis-pod.yaml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ts val="1900"/>
              </a:lnSpc>
            </a:pP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result-app-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</a:rPr>
              <a:t>pod.yaml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ts val="1900"/>
              </a:lnSpc>
            </a:pP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voting-app-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</a:rPr>
              <a:t>pod.yaml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ts val="1900"/>
              </a:lnSpc>
            </a:pP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worker-app-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</a:rPr>
              <a:t>pod.yaml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ts val="1900"/>
              </a:lnSpc>
            </a:pPr>
            <a:endParaRPr lang="en-US" altLang="ko-KR" sz="14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ts val="1900"/>
              </a:lnSpc>
            </a:pPr>
            <a:r>
              <a:rPr lang="en-US" altLang="ko-KR" sz="1300" b="1" dirty="0" smtClean="0">
                <a:solidFill>
                  <a:schemeClr val="tx1"/>
                </a:solidFill>
              </a:rPr>
              <a:t>[Service </a:t>
            </a:r>
            <a:r>
              <a:rPr lang="en-US" altLang="ko-KR" sz="1300" b="1" dirty="0" err="1" smtClean="0">
                <a:solidFill>
                  <a:schemeClr val="tx1"/>
                </a:solidFill>
              </a:rPr>
              <a:t>yaml</a:t>
            </a:r>
            <a:r>
              <a:rPr lang="en-US" altLang="ko-KR" sz="13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300" b="1" dirty="0" smtClean="0">
                <a:solidFill>
                  <a:schemeClr val="tx1"/>
                </a:solidFill>
              </a:rPr>
              <a:t>파일</a:t>
            </a:r>
            <a:r>
              <a:rPr lang="en-US" altLang="ko-KR" sz="1300" b="1" dirty="0" smtClean="0">
                <a:solidFill>
                  <a:schemeClr val="tx1"/>
                </a:solidFill>
              </a:rPr>
              <a:t>]</a:t>
            </a:r>
          </a:p>
          <a:p>
            <a:pPr>
              <a:lnSpc>
                <a:spcPts val="1900"/>
              </a:lnSpc>
            </a:pP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</a:rPr>
              <a:t>postgres-service.yaml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ts val="1900"/>
              </a:lnSpc>
            </a:pP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</a:rPr>
              <a:t>redis-service.yaml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ts val="1900"/>
              </a:lnSpc>
            </a:pP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result-app-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</a:rPr>
              <a:t>service.yaml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ts val="1900"/>
              </a:lnSpc>
            </a:pP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voting-app-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</a:rPr>
              <a:t>service.yaml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6954498" y="5712515"/>
            <a:ext cx="4476728" cy="651984"/>
            <a:chOff x="1420779" y="4171031"/>
            <a:chExt cx="6510827" cy="948227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9F23D58-5CF4-4045-AAC9-9F2FF4380741}"/>
                </a:ext>
              </a:extLst>
            </p:cNvPr>
            <p:cNvGrpSpPr/>
            <p:nvPr/>
          </p:nvGrpSpPr>
          <p:grpSpPr>
            <a:xfrm>
              <a:off x="1420779" y="4171031"/>
              <a:ext cx="948227" cy="948227"/>
              <a:chOff x="6777281" y="4096543"/>
              <a:chExt cx="1154723" cy="1154723"/>
            </a:xfrm>
          </p:grpSpPr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485920A-21A7-4E07-B04D-1B6A49A41BF4}"/>
                  </a:ext>
                </a:extLst>
              </p:cNvPr>
              <p:cNvSpPr/>
              <p:nvPr/>
            </p:nvSpPr>
            <p:spPr>
              <a:xfrm>
                <a:off x="6777281" y="4096543"/>
                <a:ext cx="1154723" cy="115472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28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D186DE3E-9D39-4F17-9998-C814A954EE25}"/>
                  </a:ext>
                </a:extLst>
              </p:cNvPr>
              <p:cNvSpPr/>
              <p:nvPr/>
            </p:nvSpPr>
            <p:spPr>
              <a:xfrm>
                <a:off x="6853480" y="4172742"/>
                <a:ext cx="1002323" cy="100232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rgbClr val="127CE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voting</a:t>
                </a:r>
              </a:p>
              <a:p>
                <a:pPr algn="ctr"/>
                <a:r>
                  <a:rPr lang="en-US" altLang="ko-KR" sz="1000" b="1" dirty="0" smtClean="0">
                    <a:solidFill>
                      <a:srgbClr val="127CE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app</a:t>
                </a:r>
                <a:endParaRPr lang="en-US" altLang="ko-KR" sz="1000" b="1" dirty="0">
                  <a:solidFill>
                    <a:srgbClr val="127CE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69F23D58-5CF4-4045-AAC9-9F2FF4380741}"/>
                </a:ext>
              </a:extLst>
            </p:cNvPr>
            <p:cNvGrpSpPr/>
            <p:nvPr/>
          </p:nvGrpSpPr>
          <p:grpSpPr>
            <a:xfrm>
              <a:off x="2811429" y="4171031"/>
              <a:ext cx="948227" cy="948227"/>
              <a:chOff x="6777281" y="4096543"/>
              <a:chExt cx="1154723" cy="1154723"/>
            </a:xfrm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0485920A-21A7-4E07-B04D-1B6A49A41BF4}"/>
                  </a:ext>
                </a:extLst>
              </p:cNvPr>
              <p:cNvSpPr/>
              <p:nvPr/>
            </p:nvSpPr>
            <p:spPr>
              <a:xfrm>
                <a:off x="6777281" y="4096543"/>
                <a:ext cx="1154723" cy="115472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28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D186DE3E-9D39-4F17-9998-C814A954EE25}"/>
                  </a:ext>
                </a:extLst>
              </p:cNvPr>
              <p:cNvSpPr/>
              <p:nvPr/>
            </p:nvSpPr>
            <p:spPr>
              <a:xfrm>
                <a:off x="6853480" y="4172742"/>
                <a:ext cx="1002323" cy="100232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rgbClr val="127CE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k8s</a:t>
                </a:r>
              </a:p>
              <a:p>
                <a:pPr algn="ctr"/>
                <a:r>
                  <a:rPr lang="en-US" altLang="ko-KR" sz="900" b="1" dirty="0" smtClean="0">
                    <a:solidFill>
                      <a:srgbClr val="127CE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objects</a:t>
                </a:r>
                <a:endParaRPr lang="en-US" altLang="ko-KR" sz="900" b="1" dirty="0">
                  <a:solidFill>
                    <a:srgbClr val="127CE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9F23D58-5CF4-4045-AAC9-9F2FF4380741}"/>
                </a:ext>
              </a:extLst>
            </p:cNvPr>
            <p:cNvGrpSpPr/>
            <p:nvPr/>
          </p:nvGrpSpPr>
          <p:grpSpPr>
            <a:xfrm>
              <a:off x="4202079" y="4171031"/>
              <a:ext cx="948227" cy="948227"/>
              <a:chOff x="6777281" y="4096543"/>
              <a:chExt cx="1154723" cy="1154723"/>
            </a:xfrm>
          </p:grpSpPr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0485920A-21A7-4E07-B04D-1B6A49A41BF4}"/>
                  </a:ext>
                </a:extLst>
              </p:cNvPr>
              <p:cNvSpPr/>
              <p:nvPr/>
            </p:nvSpPr>
            <p:spPr>
              <a:xfrm>
                <a:off x="6777281" y="4096543"/>
                <a:ext cx="1154723" cy="115472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28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D186DE3E-9D39-4F17-9998-C814A954EE25}"/>
                  </a:ext>
                </a:extLst>
              </p:cNvPr>
              <p:cNvSpPr/>
              <p:nvPr/>
            </p:nvSpPr>
            <p:spPr>
              <a:xfrm>
                <a:off x="6853480" y="4172742"/>
                <a:ext cx="1002323" cy="1002323"/>
              </a:xfrm>
              <a:prstGeom prst="ellipse">
                <a:avLst/>
              </a:prstGeom>
              <a:solidFill>
                <a:srgbClr val="127CEA"/>
              </a:solidFill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yaml</a:t>
                </a:r>
                <a:endParaRPr lang="en-US" altLang="ko-KR" sz="10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en-US" altLang="ko-KR" sz="10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files</a:t>
                </a:r>
                <a:endPara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69F23D58-5CF4-4045-AAC9-9F2FF4380741}"/>
                </a:ext>
              </a:extLst>
            </p:cNvPr>
            <p:cNvGrpSpPr/>
            <p:nvPr/>
          </p:nvGrpSpPr>
          <p:grpSpPr>
            <a:xfrm>
              <a:off x="5592729" y="4171031"/>
              <a:ext cx="948227" cy="948227"/>
              <a:chOff x="6777281" y="4096543"/>
              <a:chExt cx="1154723" cy="1154723"/>
            </a:xfrm>
          </p:grpSpPr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0485920A-21A7-4E07-B04D-1B6A49A41BF4}"/>
                  </a:ext>
                </a:extLst>
              </p:cNvPr>
              <p:cNvSpPr/>
              <p:nvPr/>
            </p:nvSpPr>
            <p:spPr>
              <a:xfrm>
                <a:off x="6777281" y="4096543"/>
                <a:ext cx="1154723" cy="115472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28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D186DE3E-9D39-4F17-9998-C814A954EE25}"/>
                  </a:ext>
                </a:extLst>
              </p:cNvPr>
              <p:cNvSpPr/>
              <p:nvPr/>
            </p:nvSpPr>
            <p:spPr>
              <a:xfrm>
                <a:off x="6853480" y="4172742"/>
                <a:ext cx="1002323" cy="100232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900" b="1" dirty="0" err="1" smtClean="0">
                    <a:solidFill>
                      <a:srgbClr val="127CE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docker</a:t>
                </a:r>
                <a:endParaRPr lang="en-US" altLang="ko-KR" sz="900" b="1" dirty="0">
                  <a:solidFill>
                    <a:srgbClr val="127CE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en-US" altLang="ko-KR" sz="1000" b="1" dirty="0" smtClean="0">
                    <a:solidFill>
                      <a:srgbClr val="127CE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image</a:t>
                </a:r>
                <a:endParaRPr lang="en-US" altLang="ko-KR" sz="1000" b="1" dirty="0">
                  <a:solidFill>
                    <a:srgbClr val="127CE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69F23D58-5CF4-4045-AAC9-9F2FF4380741}"/>
                </a:ext>
              </a:extLst>
            </p:cNvPr>
            <p:cNvGrpSpPr/>
            <p:nvPr/>
          </p:nvGrpSpPr>
          <p:grpSpPr>
            <a:xfrm>
              <a:off x="6983379" y="4171031"/>
              <a:ext cx="948227" cy="948227"/>
              <a:chOff x="6777281" y="4096543"/>
              <a:chExt cx="1154723" cy="1154723"/>
            </a:xfrm>
          </p:grpSpPr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0485920A-21A7-4E07-B04D-1B6A49A41BF4}"/>
                  </a:ext>
                </a:extLst>
              </p:cNvPr>
              <p:cNvSpPr/>
              <p:nvPr/>
            </p:nvSpPr>
            <p:spPr>
              <a:xfrm>
                <a:off x="6777281" y="4096543"/>
                <a:ext cx="1154723" cy="115472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28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D186DE3E-9D39-4F17-9998-C814A954EE25}"/>
                  </a:ext>
                </a:extLst>
              </p:cNvPr>
              <p:cNvSpPr/>
              <p:nvPr/>
            </p:nvSpPr>
            <p:spPr>
              <a:xfrm>
                <a:off x="6853480" y="4172742"/>
                <a:ext cx="1002323" cy="100232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900" b="1" dirty="0" err="1" smtClean="0">
                    <a:solidFill>
                      <a:srgbClr val="127CE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docker</a:t>
                </a:r>
                <a:endParaRPr lang="en-US" altLang="ko-KR" sz="900" b="1" dirty="0">
                  <a:solidFill>
                    <a:srgbClr val="127CE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en-US" altLang="ko-KR" sz="1000" b="1" dirty="0" smtClean="0">
                    <a:solidFill>
                      <a:srgbClr val="127CE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file</a:t>
                </a:r>
                <a:endParaRPr lang="en-US" altLang="ko-KR" sz="1000" b="1" dirty="0">
                  <a:solidFill>
                    <a:srgbClr val="127CE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1" name="갈매기형 수장 40"/>
            <p:cNvSpPr/>
            <p:nvPr/>
          </p:nvSpPr>
          <p:spPr>
            <a:xfrm>
              <a:off x="2492517" y="4480506"/>
              <a:ext cx="200025" cy="306387"/>
            </a:xfrm>
            <a:prstGeom prst="chevron">
              <a:avLst/>
            </a:prstGeom>
            <a:solidFill>
              <a:srgbClr val="A5D5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갈매기형 수장 41"/>
            <p:cNvSpPr/>
            <p:nvPr/>
          </p:nvSpPr>
          <p:spPr>
            <a:xfrm>
              <a:off x="3880933" y="4491950"/>
              <a:ext cx="200025" cy="306387"/>
            </a:xfrm>
            <a:prstGeom prst="chevron">
              <a:avLst/>
            </a:prstGeom>
            <a:solidFill>
              <a:srgbClr val="A5D5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갈매기형 수장 42"/>
            <p:cNvSpPr/>
            <p:nvPr/>
          </p:nvSpPr>
          <p:spPr>
            <a:xfrm>
              <a:off x="5278665" y="4480505"/>
              <a:ext cx="200025" cy="306387"/>
            </a:xfrm>
            <a:prstGeom prst="chevron">
              <a:avLst/>
            </a:prstGeom>
            <a:solidFill>
              <a:srgbClr val="A5D5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갈매기형 수장 43"/>
            <p:cNvSpPr/>
            <p:nvPr/>
          </p:nvSpPr>
          <p:spPr>
            <a:xfrm>
              <a:off x="6662135" y="4480505"/>
              <a:ext cx="200025" cy="306387"/>
            </a:xfrm>
            <a:prstGeom prst="chevron">
              <a:avLst/>
            </a:prstGeom>
            <a:solidFill>
              <a:srgbClr val="A5D5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E5946EF-20D4-439C-A822-B4156F32CBDE}"/>
              </a:ext>
            </a:extLst>
          </p:cNvPr>
          <p:cNvSpPr/>
          <p:nvPr/>
        </p:nvSpPr>
        <p:spPr>
          <a:xfrm>
            <a:off x="5885416" y="979781"/>
            <a:ext cx="24684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127CEA"/>
                </a:solidFill>
              </a:rPr>
              <a:t>Voting app </a:t>
            </a:r>
            <a:r>
              <a:rPr lang="en-US" altLang="ko-KR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yaml</a:t>
            </a:r>
            <a:r>
              <a:rPr lang="en-US" altLang="ko-KR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파일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304925" y="2706234"/>
            <a:ext cx="1381125" cy="257175"/>
          </a:xfrm>
          <a:prstGeom prst="rect">
            <a:avLst/>
          </a:prstGeom>
          <a:noFill/>
          <a:ln w="19050">
            <a:solidFill>
              <a:srgbClr val="127CE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25" name="그룹 1024"/>
          <p:cNvGrpSpPr/>
          <p:nvPr/>
        </p:nvGrpSpPr>
        <p:grpSpPr>
          <a:xfrm>
            <a:off x="6437476" y="1589954"/>
            <a:ext cx="4189651" cy="3832259"/>
            <a:chOff x="6437476" y="2054105"/>
            <a:chExt cx="4189651" cy="3832259"/>
          </a:xfrm>
        </p:grpSpPr>
        <p:sp>
          <p:nvSpPr>
            <p:cNvPr id="63" name="사각형: 둥근 모서리 13">
              <a:extLst>
                <a:ext uri="{FF2B5EF4-FFF2-40B4-BE49-F238E27FC236}">
                  <a16:creationId xmlns:a16="http://schemas.microsoft.com/office/drawing/2014/main" id="{FC505FBF-B1D2-449A-9CDC-71B0DC6EB2CD}"/>
                </a:ext>
              </a:extLst>
            </p:cNvPr>
            <p:cNvSpPr/>
            <p:nvPr/>
          </p:nvSpPr>
          <p:spPr>
            <a:xfrm>
              <a:off x="6437476" y="2054105"/>
              <a:ext cx="1627532" cy="284925"/>
            </a:xfrm>
            <a:prstGeom prst="roundRect">
              <a:avLst>
                <a:gd name="adj" fmla="val 0"/>
              </a:avLst>
            </a:prstGeom>
            <a:solidFill>
              <a:srgbClr val="A5D5E9"/>
            </a:solidFill>
            <a:ln w="12700">
              <a:solidFill>
                <a:srgbClr val="300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defRPr/>
              </a:pPr>
              <a:r>
                <a:rPr lang="en-US" altLang="ko-KR" sz="1300" b="1" kern="0" dirty="0" err="1" smtClean="0">
                  <a:solidFill>
                    <a:srgbClr val="44546A">
                      <a:lumMod val="50000"/>
                    </a:srgbClr>
                  </a:solidFill>
                </a:rPr>
                <a:t>postgres-pod.yaml</a:t>
              </a:r>
              <a:endParaRPr lang="en-US" altLang="ko-KR" sz="1300" b="1" kern="0" dirty="0">
                <a:solidFill>
                  <a:srgbClr val="44546A">
                    <a:lumMod val="50000"/>
                  </a:srgbClr>
                </a:solidFill>
              </a:endParaRPr>
            </a:p>
          </p:txBody>
        </p:sp>
        <p:grpSp>
          <p:nvGrpSpPr>
            <p:cNvPr id="1024" name="그룹 1023"/>
            <p:cNvGrpSpPr/>
            <p:nvPr/>
          </p:nvGrpSpPr>
          <p:grpSpPr>
            <a:xfrm>
              <a:off x="6437476" y="2344405"/>
              <a:ext cx="4189651" cy="3541959"/>
              <a:chOff x="6437476" y="2344405"/>
              <a:chExt cx="4189651" cy="3541959"/>
            </a:xfrm>
          </p:grpSpPr>
          <p:sp>
            <p:nvSpPr>
              <p:cNvPr id="59" name="직사각형 58"/>
              <p:cNvSpPr/>
              <p:nvPr/>
            </p:nvSpPr>
            <p:spPr>
              <a:xfrm>
                <a:off x="6437476" y="2344405"/>
                <a:ext cx="4189651" cy="3541959"/>
              </a:xfrm>
              <a:prstGeom prst="rect">
                <a:avLst/>
              </a:prstGeom>
              <a:solidFill>
                <a:srgbClr val="300A24"/>
              </a:solidFill>
              <a:ln>
                <a:solidFill>
                  <a:srgbClr val="300A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>
                  <a:lnSpc>
                    <a:spcPts val="1900"/>
                  </a:lnSpc>
                </a:pPr>
                <a:endParaRPr lang="en-US" altLang="ko-KR" sz="1300" b="1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0612" y="2436267"/>
                <a:ext cx="3332125" cy="3322819"/>
              </a:xfrm>
              <a:prstGeom prst="rect">
                <a:avLst/>
              </a:prstGeom>
            </p:spPr>
          </p:pic>
        </p:grpSp>
      </p:grpSp>
      <p:cxnSp>
        <p:nvCxnSpPr>
          <p:cNvPr id="1028" name="구부러진 연결선 1027"/>
          <p:cNvCxnSpPr>
            <a:stCxn id="58" idx="3"/>
            <a:endCxn id="63" idx="1"/>
          </p:cNvCxnSpPr>
          <p:nvPr/>
        </p:nvCxnSpPr>
        <p:spPr>
          <a:xfrm flipV="1">
            <a:off x="2686050" y="1732417"/>
            <a:ext cx="3751426" cy="1102405"/>
          </a:xfrm>
          <a:prstGeom prst="curvedConnector3">
            <a:avLst/>
          </a:prstGeom>
          <a:ln w="12700">
            <a:solidFill>
              <a:srgbClr val="127CEA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" name="모서리가 둥근 직사각형 1028"/>
          <p:cNvSpPr/>
          <p:nvPr/>
        </p:nvSpPr>
        <p:spPr>
          <a:xfrm>
            <a:off x="6848856" y="3602736"/>
            <a:ext cx="1713812" cy="219456"/>
          </a:xfrm>
          <a:prstGeom prst="roundRect">
            <a:avLst/>
          </a:prstGeom>
          <a:noFill/>
          <a:ln w="28575">
            <a:solidFill>
              <a:srgbClr val="FF1B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6706551" y="3279078"/>
            <a:ext cx="984855" cy="186435"/>
          </a:xfrm>
          <a:prstGeom prst="roundRect">
            <a:avLst/>
          </a:prstGeom>
          <a:noFill/>
          <a:ln w="28575">
            <a:solidFill>
              <a:srgbClr val="FF1B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8695804" y="3553720"/>
            <a:ext cx="1169424" cy="276238"/>
          </a:xfrm>
          <a:prstGeom prst="roundRect">
            <a:avLst>
              <a:gd name="adj" fmla="val 12678"/>
            </a:avLst>
          </a:prstGeom>
          <a:solidFill>
            <a:srgbClr val="1D91B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200" b="1" kern="0" dirty="0">
                <a:solidFill>
                  <a:schemeClr val="bg1"/>
                </a:solidFill>
              </a:rPr>
              <a:t>Docker image</a:t>
            </a: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5"/>
          <a:srcRect b="30771"/>
          <a:stretch/>
        </p:blipFill>
        <p:spPr>
          <a:xfrm>
            <a:off x="8468057" y="3144413"/>
            <a:ext cx="727753" cy="50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03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022429" y="26623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 smtClean="0">
                <a:solidFill>
                  <a:prstClr val="white"/>
                </a:solidFill>
              </a:rPr>
              <a:t>개념 다지기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571500" y="26623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01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6F24F11-2A97-8EDE-915F-EC1E8DCE2A7E}"/>
              </a:ext>
            </a:extLst>
          </p:cNvPr>
          <p:cNvGrpSpPr/>
          <p:nvPr/>
        </p:nvGrpSpPr>
        <p:grpSpPr>
          <a:xfrm rot="16200000">
            <a:off x="4561858" y="641041"/>
            <a:ext cx="2715080" cy="5480764"/>
            <a:chOff x="5033983" y="1702462"/>
            <a:chExt cx="2132115" cy="4303962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52905D41-F1A2-C28F-4D0D-3D3B1491C7E4}"/>
                </a:ext>
              </a:extLst>
            </p:cNvPr>
            <p:cNvGrpSpPr/>
            <p:nvPr/>
          </p:nvGrpSpPr>
          <p:grpSpPr>
            <a:xfrm>
              <a:off x="5033983" y="2381317"/>
              <a:ext cx="2132115" cy="867485"/>
              <a:chOff x="3497283" y="2025717"/>
              <a:chExt cx="2132115" cy="867485"/>
            </a:xfrm>
          </p:grpSpPr>
          <p:sp>
            <p:nvSpPr>
              <p:cNvPr id="48" name="양쪽 모서리가 둥근 사각형 18">
                <a:extLst>
                  <a:ext uri="{FF2B5EF4-FFF2-40B4-BE49-F238E27FC236}">
                    <a16:creationId xmlns:a16="http://schemas.microsoft.com/office/drawing/2014/main" id="{2BB059FE-800E-5824-D8C0-FB6BA1F94D8F}"/>
                  </a:ext>
                </a:extLst>
              </p:cNvPr>
              <p:cNvSpPr/>
              <p:nvPr/>
            </p:nvSpPr>
            <p:spPr>
              <a:xfrm rot="16200000">
                <a:off x="3417179" y="2105821"/>
                <a:ext cx="252001" cy="91793"/>
              </a:xfrm>
              <a:prstGeom prst="round2SameRect">
                <a:avLst>
                  <a:gd name="adj1" fmla="val 22901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양쪽 모서리가 둥근 사각형 22">
                <a:extLst>
                  <a:ext uri="{FF2B5EF4-FFF2-40B4-BE49-F238E27FC236}">
                    <a16:creationId xmlns:a16="http://schemas.microsoft.com/office/drawing/2014/main" id="{D2EDA8CE-266C-24C2-8468-0D4F326DD09D}"/>
                  </a:ext>
                </a:extLst>
              </p:cNvPr>
              <p:cNvSpPr/>
              <p:nvPr/>
            </p:nvSpPr>
            <p:spPr>
              <a:xfrm rot="16200000">
                <a:off x="3417179" y="2413562"/>
                <a:ext cx="252001" cy="91793"/>
              </a:xfrm>
              <a:prstGeom prst="round2SameRect">
                <a:avLst>
                  <a:gd name="adj1" fmla="val 22901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양쪽 모서리가 둥근 사각형 23">
                <a:extLst>
                  <a:ext uri="{FF2B5EF4-FFF2-40B4-BE49-F238E27FC236}">
                    <a16:creationId xmlns:a16="http://schemas.microsoft.com/office/drawing/2014/main" id="{6737C06E-FB73-C456-0514-EC216FAA9945}"/>
                  </a:ext>
                </a:extLst>
              </p:cNvPr>
              <p:cNvSpPr/>
              <p:nvPr/>
            </p:nvSpPr>
            <p:spPr>
              <a:xfrm rot="16200000">
                <a:off x="3417179" y="2721305"/>
                <a:ext cx="252001" cy="91793"/>
              </a:xfrm>
              <a:prstGeom prst="round2SameRect">
                <a:avLst>
                  <a:gd name="adj1" fmla="val 22901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양쪽 모서리가 둥근 사각형 24">
                <a:extLst>
                  <a:ext uri="{FF2B5EF4-FFF2-40B4-BE49-F238E27FC236}">
                    <a16:creationId xmlns:a16="http://schemas.microsoft.com/office/drawing/2014/main" id="{324ED378-59F9-D524-49D2-797C0A1C835D}"/>
                  </a:ext>
                </a:extLst>
              </p:cNvPr>
              <p:cNvSpPr/>
              <p:nvPr/>
            </p:nvSpPr>
            <p:spPr>
              <a:xfrm rot="16200000">
                <a:off x="5237417" y="2335737"/>
                <a:ext cx="576000" cy="207963"/>
              </a:xfrm>
              <a:prstGeom prst="round2SameRect">
                <a:avLst>
                  <a:gd name="adj1" fmla="val 0"/>
                  <a:gd name="adj2" fmla="val 33962"/>
                </a:avLst>
              </a:prstGeom>
              <a:solidFill>
                <a:schemeClr val="tx1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모서리가 둥근 직사각형 16">
              <a:extLst>
                <a:ext uri="{FF2B5EF4-FFF2-40B4-BE49-F238E27FC236}">
                  <a16:creationId xmlns:a16="http://schemas.microsoft.com/office/drawing/2014/main" id="{577A0309-DBBB-14A6-59B8-FDCA5BF0F508}"/>
                </a:ext>
              </a:extLst>
            </p:cNvPr>
            <p:cNvSpPr/>
            <p:nvPr/>
          </p:nvSpPr>
          <p:spPr>
            <a:xfrm>
              <a:off x="5071501" y="1702462"/>
              <a:ext cx="2017824" cy="4303962"/>
            </a:xfrm>
            <a:prstGeom prst="roundRect">
              <a:avLst>
                <a:gd name="adj" fmla="val 12658"/>
              </a:avLst>
            </a:prstGeom>
            <a:solidFill>
              <a:srgbClr val="1486F9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lIns="216000" rtlCol="0" anchor="ctr"/>
            <a:lstStyle/>
            <a:p>
              <a:pPr marL="800100" lvl="1" indent="-34290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2400" b="1" i="1" dirty="0" smtClean="0">
                  <a:solidFill>
                    <a:prstClr val="white"/>
                  </a:solidFill>
                  <a:latin typeface="Comic Sans MS" panose="030F0702030302020204" pitchFamily="66" charset="0"/>
                </a:rPr>
                <a:t>Kubernetes</a:t>
              </a:r>
            </a:p>
            <a:p>
              <a:pPr marL="800100" lvl="1" indent="-34290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2400" b="1" i="1" dirty="0" smtClean="0">
                  <a:solidFill>
                    <a:prstClr val="white"/>
                  </a:solidFill>
                  <a:latin typeface="Comic Sans MS" panose="030F0702030302020204" pitchFamily="66" charset="0"/>
                </a:rPr>
                <a:t>Kubernetes Architecture</a:t>
              </a:r>
              <a:endParaRPr lang="en-US" altLang="ko-KR" sz="2400" b="1" i="1" dirty="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08922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022429" y="26623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 smtClean="0">
                <a:solidFill>
                  <a:prstClr val="white"/>
                </a:solidFill>
              </a:rPr>
              <a:t>개념 다지기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571500" y="26623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01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rcRect l="9467" t="6652" r="9066" b="7039"/>
          <a:stretch/>
        </p:blipFill>
        <p:spPr>
          <a:xfrm>
            <a:off x="2996337" y="1538144"/>
            <a:ext cx="6274663" cy="4580196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5946EF-20D4-439C-A822-B4156F32CBDE}"/>
              </a:ext>
            </a:extLst>
          </p:cNvPr>
          <p:cNvSpPr/>
          <p:nvPr/>
        </p:nvSpPr>
        <p:spPr>
          <a:xfrm>
            <a:off x="3628689" y="943495"/>
            <a:ext cx="4667923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noProof="0" dirty="0" err="1" smtClean="0">
                <a:solidFill>
                  <a:srgbClr val="127CEA"/>
                </a:solidFill>
                <a:latin typeface="맑은 고딕" panose="020F0502020204030204"/>
                <a:ea typeface="맑은 고딕" panose="020B0503020000020004" pitchFamily="50" charset="-127"/>
              </a:rPr>
              <a:t>kubernetes</a:t>
            </a:r>
            <a:r>
              <a:rPr lang="en-US" altLang="ko-KR" b="1" noProof="0" dirty="0" smtClean="0">
                <a:solidFill>
                  <a:srgbClr val="127CEA"/>
                </a:solidFill>
                <a:latin typeface="맑은 고딕" panose="020F0502020204030204"/>
                <a:ea typeface="맑은 고딕" panose="020B0503020000020004" pitchFamily="50" charset="-127"/>
              </a:rPr>
              <a:t>   Cluster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882900" y="1510009"/>
            <a:ext cx="6504300" cy="4675431"/>
          </a:xfrm>
          <a:prstGeom prst="roundRect">
            <a:avLst>
              <a:gd name="adj" fmla="val 2730"/>
            </a:avLst>
          </a:prstGeom>
          <a:noFill/>
          <a:ln w="38100">
            <a:solidFill>
              <a:srgbClr val="127C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3149600" y="1638300"/>
            <a:ext cx="5918200" cy="800100"/>
          </a:xfrm>
          <a:prstGeom prst="roundRect">
            <a:avLst>
              <a:gd name="adj" fmla="val 13492"/>
            </a:avLst>
          </a:prstGeom>
          <a:solidFill>
            <a:srgbClr val="FFF2CC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solidFill>
                  <a:srgbClr val="FABE00"/>
                </a:solidFill>
              </a:rPr>
              <a:t>Master Node</a:t>
            </a:r>
            <a:endParaRPr lang="ko-KR" altLang="en-US" sz="3200" b="1" dirty="0">
              <a:solidFill>
                <a:srgbClr val="FABE00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174568" y="2613650"/>
            <a:ext cx="2819832" cy="3393450"/>
          </a:xfrm>
          <a:prstGeom prst="roundRect">
            <a:avLst>
              <a:gd name="adj" fmla="val 4721"/>
            </a:avLst>
          </a:prstGeom>
          <a:solidFill>
            <a:srgbClr val="C5E0B4"/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en-US" altLang="ko-KR" sz="28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en-US" altLang="ko-KR" sz="2800" b="1" dirty="0" smtClean="0">
                <a:solidFill>
                  <a:schemeClr val="accent6">
                    <a:lumMod val="75000"/>
                  </a:schemeClr>
                </a:solidFill>
              </a:rPr>
              <a:t>Worker Node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6222784" y="2613650"/>
            <a:ext cx="2819832" cy="3393450"/>
          </a:xfrm>
          <a:prstGeom prst="roundRect">
            <a:avLst>
              <a:gd name="adj" fmla="val 4721"/>
            </a:avLst>
          </a:prstGeom>
          <a:solidFill>
            <a:srgbClr val="C5E0B4"/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sz="2800" b="1" dirty="0" smtClean="0">
              <a:solidFill>
                <a:srgbClr val="70AD47">
                  <a:lumMod val="75000"/>
                </a:srgbClr>
              </a:solidFill>
            </a:endParaRPr>
          </a:p>
          <a:p>
            <a:pPr lvl="0" algn="ctr"/>
            <a:endParaRPr lang="en-US" altLang="ko-KR" sz="2800" b="1" dirty="0">
              <a:solidFill>
                <a:srgbClr val="70AD47">
                  <a:lumMod val="75000"/>
                </a:srgbClr>
              </a:solidFill>
            </a:endParaRPr>
          </a:p>
          <a:p>
            <a:pPr lvl="0" algn="ctr"/>
            <a:r>
              <a:rPr lang="en-US" altLang="ko-KR" sz="2800" b="1" dirty="0" smtClean="0">
                <a:solidFill>
                  <a:srgbClr val="70AD47">
                    <a:lumMod val="75000"/>
                  </a:srgbClr>
                </a:solidFill>
              </a:rPr>
              <a:t>Worker Node</a:t>
            </a:r>
            <a:endParaRPr lang="ko-KR" altLang="en-US" sz="2800" b="1" dirty="0">
              <a:solidFill>
                <a:srgbClr val="70AD47">
                  <a:lumMod val="75000"/>
                </a:srgb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146136" y="1628775"/>
            <a:ext cx="5918200" cy="800100"/>
          </a:xfrm>
          <a:prstGeom prst="roundRect">
            <a:avLst>
              <a:gd name="adj" fmla="val 13492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rgbClr val="FABE00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3174568" y="2620714"/>
            <a:ext cx="2819832" cy="3393450"/>
          </a:xfrm>
          <a:prstGeom prst="roundRect">
            <a:avLst>
              <a:gd name="adj" fmla="val 4721"/>
            </a:avLst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3203940" y="4295775"/>
            <a:ext cx="2764600" cy="1709030"/>
          </a:xfrm>
          <a:prstGeom prst="roundRect">
            <a:avLst>
              <a:gd name="adj" fmla="val 4499"/>
            </a:avLst>
          </a:prstGeom>
          <a:solidFill>
            <a:srgbClr val="C5E0B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accent6">
                    <a:lumMod val="75000"/>
                  </a:schemeClr>
                </a:solidFill>
              </a:rPr>
              <a:t>Worker Node</a:t>
            </a:r>
          </a:p>
          <a:p>
            <a:pPr algn="ctr"/>
            <a:endParaRPr lang="en-US" altLang="ko-KR" sz="28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ko-KR" alt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3203939" y="4255546"/>
            <a:ext cx="2764599" cy="119688"/>
          </a:xfrm>
          <a:prstGeom prst="roundRect">
            <a:avLst>
              <a:gd name="adj" fmla="val 0"/>
            </a:avLst>
          </a:prstGeom>
          <a:solidFill>
            <a:srgbClr val="C5E0B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3203941" y="3111348"/>
            <a:ext cx="2764599" cy="1148422"/>
          </a:xfrm>
          <a:prstGeom prst="roundRect">
            <a:avLst>
              <a:gd name="adj" fmla="val 0"/>
            </a:avLst>
          </a:prstGeom>
          <a:solidFill>
            <a:srgbClr val="C5E0B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9" name="설명선 2 38"/>
          <p:cNvSpPr/>
          <p:nvPr/>
        </p:nvSpPr>
        <p:spPr>
          <a:xfrm>
            <a:off x="1257300" y="3465513"/>
            <a:ext cx="1255762" cy="436095"/>
          </a:xfrm>
          <a:prstGeom prst="borderCallout2">
            <a:avLst>
              <a:gd name="adj1" fmla="val 51250"/>
              <a:gd name="adj2" fmla="val 99198"/>
              <a:gd name="adj3" fmla="val 51250"/>
              <a:gd name="adj4" fmla="val 128399"/>
              <a:gd name="adj5" fmla="val 287500"/>
              <a:gd name="adj6" fmla="val 181118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자원이 더 많이 남은 애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222784" y="2620714"/>
            <a:ext cx="2819832" cy="3393450"/>
            <a:chOff x="6222784" y="2620714"/>
            <a:chExt cx="2819832" cy="3393450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6222784" y="2620714"/>
              <a:ext cx="2819832" cy="3393450"/>
            </a:xfrm>
            <a:prstGeom prst="roundRect">
              <a:avLst>
                <a:gd name="adj" fmla="val 4721"/>
              </a:avLst>
            </a:prstGeom>
            <a:noFill/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2800" b="1" dirty="0">
                <a:solidFill>
                  <a:srgbClr val="70AD47">
                    <a:lumMod val="75000"/>
                  </a:srgbClr>
                </a:solidFill>
              </a:endParaRPr>
            </a:p>
          </p:txBody>
        </p:sp>
        <p:grpSp>
          <p:nvGrpSpPr>
            <p:cNvPr id="40" name="그룹 39"/>
            <p:cNvGrpSpPr/>
            <p:nvPr/>
          </p:nvGrpSpPr>
          <p:grpSpPr>
            <a:xfrm>
              <a:off x="6250400" y="3111348"/>
              <a:ext cx="2764600" cy="2893457"/>
              <a:chOff x="3200431" y="3081876"/>
              <a:chExt cx="2771619" cy="2893457"/>
            </a:xfrm>
          </p:grpSpPr>
          <p:sp>
            <p:nvSpPr>
              <p:cNvPr id="41" name="모서리가 둥근 직사각형 40"/>
              <p:cNvSpPr/>
              <p:nvPr/>
            </p:nvSpPr>
            <p:spPr>
              <a:xfrm>
                <a:off x="3200431" y="3865418"/>
                <a:ext cx="2771619" cy="2109915"/>
              </a:xfrm>
              <a:prstGeom prst="roundRect">
                <a:avLst>
                  <a:gd name="adj" fmla="val 4499"/>
                </a:avLst>
              </a:prstGeom>
              <a:solidFill>
                <a:srgbClr val="C5E0B4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b="1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Worker Node</a:t>
                </a:r>
              </a:p>
              <a:p>
                <a:pPr algn="ctr"/>
                <a:endParaRPr lang="ko-KR" altLang="en-US" sz="2800" b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2" name="모서리가 둥근 직사각형 41"/>
              <p:cNvSpPr/>
              <p:nvPr/>
            </p:nvSpPr>
            <p:spPr>
              <a:xfrm>
                <a:off x="3200431" y="3081876"/>
                <a:ext cx="2771618" cy="1454863"/>
              </a:xfrm>
              <a:prstGeom prst="roundRect">
                <a:avLst>
                  <a:gd name="adj" fmla="val 0"/>
                </a:avLst>
              </a:prstGeom>
              <a:solidFill>
                <a:srgbClr val="C5E0B4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b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</p:grpSp>
      <p:sp>
        <p:nvSpPr>
          <p:cNvPr id="44" name="모서리가 둥근 직사각형 43"/>
          <p:cNvSpPr/>
          <p:nvPr/>
        </p:nvSpPr>
        <p:spPr>
          <a:xfrm>
            <a:off x="3345873" y="3252356"/>
            <a:ext cx="2504209" cy="976320"/>
          </a:xfrm>
          <a:prstGeom prst="roundRect">
            <a:avLst>
              <a:gd name="adj" fmla="val 1130"/>
            </a:avLst>
          </a:prstGeom>
          <a:solidFill>
            <a:srgbClr val="F7DCFC"/>
          </a:solidFill>
          <a:ln w="28575">
            <a:solidFill>
              <a:srgbClr val="ED5D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rgbClr val="E937D4"/>
                </a:solidFill>
              </a:rPr>
              <a:t>Pod</a:t>
            </a:r>
            <a:endParaRPr lang="ko-KR" altLang="en-US" sz="2400" b="1" dirty="0">
              <a:solidFill>
                <a:srgbClr val="E937D4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 flipV="1">
            <a:off x="7465512" y="1183718"/>
            <a:ext cx="486783" cy="774722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954027" y="943495"/>
            <a:ext cx="348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accent4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쿠버네티스</a:t>
            </a: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클러스터 전체를 관리</a:t>
            </a:r>
            <a:endParaRPr lang="ko-KR" altLang="en-US" dirty="0">
              <a:solidFill>
                <a:schemeClr val="accent4">
                  <a:lumMod val="50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cxnSp>
        <p:nvCxnSpPr>
          <p:cNvPr id="32" name="직선 연결선 31"/>
          <p:cNvCxnSpPr>
            <a:stCxn id="42" idx="2"/>
            <a:endCxn id="43" idx="1"/>
          </p:cNvCxnSpPr>
          <p:nvPr/>
        </p:nvCxnSpPr>
        <p:spPr>
          <a:xfrm flipV="1">
            <a:off x="7632700" y="3854418"/>
            <a:ext cx="383220" cy="711793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015920" y="3531252"/>
            <a:ext cx="348223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6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애플리케이션 컨테이너들이 실제</a:t>
            </a:r>
            <a:endParaRPr lang="en-US" altLang="ko-KR" dirty="0" smtClean="0">
              <a:solidFill>
                <a:schemeClr val="accent6">
                  <a:lumMod val="50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ko-KR" altLang="en-US" dirty="0" smtClean="0">
                <a:solidFill>
                  <a:schemeClr val="accent6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배치되는 곳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112388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33" grpId="0" animBg="1"/>
      <p:bldP spid="34" grpId="0" animBg="1"/>
      <p:bldP spid="36" grpId="0" animBg="1"/>
      <p:bldP spid="37" grpId="0" animBg="1"/>
      <p:bldP spid="38" grpId="0" animBg="1"/>
      <p:bldP spid="38" grpId="1" animBg="1"/>
      <p:bldP spid="39" grpId="0" animBg="1"/>
      <p:bldP spid="44" grpId="0" animBg="1"/>
      <p:bldP spid="44" grpId="1" animBg="1"/>
      <p:bldP spid="6" grpId="0"/>
      <p:bldP spid="4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022429" y="26623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 smtClean="0">
                <a:solidFill>
                  <a:prstClr val="white"/>
                </a:solidFill>
              </a:rPr>
              <a:t>개념 다지기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571500" y="26623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01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6F24F11-2A97-8EDE-915F-EC1E8DCE2A7E}"/>
              </a:ext>
            </a:extLst>
          </p:cNvPr>
          <p:cNvGrpSpPr/>
          <p:nvPr/>
        </p:nvGrpSpPr>
        <p:grpSpPr>
          <a:xfrm rot="16200000">
            <a:off x="4561858" y="641041"/>
            <a:ext cx="2715080" cy="5480764"/>
            <a:chOff x="5033983" y="1702462"/>
            <a:chExt cx="2132115" cy="4303962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52905D41-F1A2-C28F-4D0D-3D3B1491C7E4}"/>
                </a:ext>
              </a:extLst>
            </p:cNvPr>
            <p:cNvGrpSpPr/>
            <p:nvPr/>
          </p:nvGrpSpPr>
          <p:grpSpPr>
            <a:xfrm>
              <a:off x="5033983" y="2381317"/>
              <a:ext cx="2132115" cy="867485"/>
              <a:chOff x="3497283" y="2025717"/>
              <a:chExt cx="2132115" cy="867485"/>
            </a:xfrm>
          </p:grpSpPr>
          <p:sp>
            <p:nvSpPr>
              <p:cNvPr id="48" name="양쪽 모서리가 둥근 사각형 18">
                <a:extLst>
                  <a:ext uri="{FF2B5EF4-FFF2-40B4-BE49-F238E27FC236}">
                    <a16:creationId xmlns:a16="http://schemas.microsoft.com/office/drawing/2014/main" id="{2BB059FE-800E-5824-D8C0-FB6BA1F94D8F}"/>
                  </a:ext>
                </a:extLst>
              </p:cNvPr>
              <p:cNvSpPr/>
              <p:nvPr/>
            </p:nvSpPr>
            <p:spPr>
              <a:xfrm rot="16200000">
                <a:off x="3417179" y="2105821"/>
                <a:ext cx="252001" cy="91793"/>
              </a:xfrm>
              <a:prstGeom prst="round2SameRect">
                <a:avLst>
                  <a:gd name="adj1" fmla="val 22901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양쪽 모서리가 둥근 사각형 22">
                <a:extLst>
                  <a:ext uri="{FF2B5EF4-FFF2-40B4-BE49-F238E27FC236}">
                    <a16:creationId xmlns:a16="http://schemas.microsoft.com/office/drawing/2014/main" id="{D2EDA8CE-266C-24C2-8468-0D4F326DD09D}"/>
                  </a:ext>
                </a:extLst>
              </p:cNvPr>
              <p:cNvSpPr/>
              <p:nvPr/>
            </p:nvSpPr>
            <p:spPr>
              <a:xfrm rot="16200000">
                <a:off x="3417179" y="2413562"/>
                <a:ext cx="252001" cy="91793"/>
              </a:xfrm>
              <a:prstGeom prst="round2SameRect">
                <a:avLst>
                  <a:gd name="adj1" fmla="val 22901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양쪽 모서리가 둥근 사각형 23">
                <a:extLst>
                  <a:ext uri="{FF2B5EF4-FFF2-40B4-BE49-F238E27FC236}">
                    <a16:creationId xmlns:a16="http://schemas.microsoft.com/office/drawing/2014/main" id="{6737C06E-FB73-C456-0514-EC216FAA9945}"/>
                  </a:ext>
                </a:extLst>
              </p:cNvPr>
              <p:cNvSpPr/>
              <p:nvPr/>
            </p:nvSpPr>
            <p:spPr>
              <a:xfrm rot="16200000">
                <a:off x="3417179" y="2721305"/>
                <a:ext cx="252001" cy="91793"/>
              </a:xfrm>
              <a:prstGeom prst="round2SameRect">
                <a:avLst>
                  <a:gd name="adj1" fmla="val 22901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양쪽 모서리가 둥근 사각형 24">
                <a:extLst>
                  <a:ext uri="{FF2B5EF4-FFF2-40B4-BE49-F238E27FC236}">
                    <a16:creationId xmlns:a16="http://schemas.microsoft.com/office/drawing/2014/main" id="{324ED378-59F9-D524-49D2-797C0A1C835D}"/>
                  </a:ext>
                </a:extLst>
              </p:cNvPr>
              <p:cNvSpPr/>
              <p:nvPr/>
            </p:nvSpPr>
            <p:spPr>
              <a:xfrm rot="16200000">
                <a:off x="5237417" y="2335737"/>
                <a:ext cx="576000" cy="207963"/>
              </a:xfrm>
              <a:prstGeom prst="round2SameRect">
                <a:avLst>
                  <a:gd name="adj1" fmla="val 0"/>
                  <a:gd name="adj2" fmla="val 33962"/>
                </a:avLst>
              </a:prstGeom>
              <a:solidFill>
                <a:schemeClr val="tx1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모서리가 둥근 직사각형 16">
              <a:extLst>
                <a:ext uri="{FF2B5EF4-FFF2-40B4-BE49-F238E27FC236}">
                  <a16:creationId xmlns:a16="http://schemas.microsoft.com/office/drawing/2014/main" id="{577A0309-DBBB-14A6-59B8-FDCA5BF0F508}"/>
                </a:ext>
              </a:extLst>
            </p:cNvPr>
            <p:cNvSpPr/>
            <p:nvPr/>
          </p:nvSpPr>
          <p:spPr>
            <a:xfrm>
              <a:off x="5071501" y="1702462"/>
              <a:ext cx="2017824" cy="4303962"/>
            </a:xfrm>
            <a:prstGeom prst="roundRect">
              <a:avLst>
                <a:gd name="adj" fmla="val 12658"/>
              </a:avLst>
            </a:prstGeom>
            <a:solidFill>
              <a:srgbClr val="1486F9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lIns="216000" rtlCol="0" anchor="ctr"/>
            <a:lstStyle/>
            <a:p>
              <a:pPr marL="1257300" lvl="2" indent="-34290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2400" b="1" i="1" dirty="0" smtClean="0">
                  <a:solidFill>
                    <a:prstClr val="white"/>
                  </a:solidFill>
                  <a:latin typeface="Comic Sans MS" panose="030F0702030302020204" pitchFamily="66" charset="0"/>
                </a:rPr>
                <a:t>Kubernetes Object</a:t>
              </a:r>
            </a:p>
            <a:p>
              <a:pPr marL="1257300" lvl="2" indent="-34290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2400" b="1" i="1" dirty="0" err="1" smtClean="0">
                  <a:solidFill>
                    <a:prstClr val="white"/>
                  </a:solidFill>
                  <a:latin typeface="Comic Sans MS" panose="030F0702030302020204" pitchFamily="66" charset="0"/>
                </a:rPr>
                <a:t>Yaml</a:t>
              </a:r>
              <a:r>
                <a:rPr lang="en-US" altLang="ko-KR" sz="2400" b="1" i="1" dirty="0" smtClean="0">
                  <a:solidFill>
                    <a:prstClr val="white"/>
                  </a:solidFill>
                  <a:latin typeface="Comic Sans MS" panose="030F0702030302020204" pitchFamily="66" charset="0"/>
                </a:rPr>
                <a:t> file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68395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022429" y="26623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</a:rPr>
              <a:t>k8s </a:t>
            </a:r>
            <a:r>
              <a:rPr lang="ko-KR" altLang="en-US" b="1" i="1" kern="0" dirty="0">
                <a:solidFill>
                  <a:prstClr val="white"/>
                </a:solidFill>
              </a:rPr>
              <a:t>기본 </a:t>
            </a:r>
            <a:r>
              <a:rPr lang="en-US" altLang="ko-KR" b="1" i="1" kern="0" dirty="0">
                <a:solidFill>
                  <a:prstClr val="white"/>
                </a:solidFill>
              </a:rPr>
              <a:t>objects </a:t>
            </a:r>
            <a:r>
              <a:rPr lang="ko-KR" altLang="en-US" b="1" i="1" kern="0" dirty="0">
                <a:solidFill>
                  <a:prstClr val="white"/>
                </a:solidFill>
              </a:rPr>
              <a:t>실습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571500" y="26623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 smtClean="0">
                <a:solidFill>
                  <a:srgbClr val="44546A">
                    <a:lumMod val="50000"/>
                  </a:srgbClr>
                </a:solidFill>
              </a:rPr>
              <a:t>04</a:t>
            </a:r>
            <a:endParaRPr lang="en-US" altLang="ko-KR" sz="1600" b="1" kern="0" dirty="0">
              <a:solidFill>
                <a:srgbClr val="44546A">
                  <a:lumMod val="50000"/>
                </a:srgbClr>
              </a:solidFill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6F24F11-2A97-8EDE-915F-EC1E8DCE2A7E}"/>
              </a:ext>
            </a:extLst>
          </p:cNvPr>
          <p:cNvGrpSpPr/>
          <p:nvPr/>
        </p:nvGrpSpPr>
        <p:grpSpPr>
          <a:xfrm rot="16200000">
            <a:off x="4561858" y="641041"/>
            <a:ext cx="2715080" cy="5480764"/>
            <a:chOff x="5033983" y="1702462"/>
            <a:chExt cx="2132115" cy="4303962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52905D41-F1A2-C28F-4D0D-3D3B1491C7E4}"/>
                </a:ext>
              </a:extLst>
            </p:cNvPr>
            <p:cNvGrpSpPr/>
            <p:nvPr/>
          </p:nvGrpSpPr>
          <p:grpSpPr>
            <a:xfrm>
              <a:off x="5033983" y="2381317"/>
              <a:ext cx="2132115" cy="867485"/>
              <a:chOff x="3497283" y="2025717"/>
              <a:chExt cx="2132115" cy="867485"/>
            </a:xfrm>
          </p:grpSpPr>
          <p:sp>
            <p:nvSpPr>
              <p:cNvPr id="48" name="양쪽 모서리가 둥근 사각형 18">
                <a:extLst>
                  <a:ext uri="{FF2B5EF4-FFF2-40B4-BE49-F238E27FC236}">
                    <a16:creationId xmlns:a16="http://schemas.microsoft.com/office/drawing/2014/main" id="{2BB059FE-800E-5824-D8C0-FB6BA1F94D8F}"/>
                  </a:ext>
                </a:extLst>
              </p:cNvPr>
              <p:cNvSpPr/>
              <p:nvPr/>
            </p:nvSpPr>
            <p:spPr>
              <a:xfrm rot="16200000">
                <a:off x="3417179" y="2105821"/>
                <a:ext cx="252001" cy="91793"/>
              </a:xfrm>
              <a:prstGeom prst="round2SameRect">
                <a:avLst>
                  <a:gd name="adj1" fmla="val 22901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68000"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양쪽 모서리가 둥근 사각형 22">
                <a:extLst>
                  <a:ext uri="{FF2B5EF4-FFF2-40B4-BE49-F238E27FC236}">
                    <a16:creationId xmlns:a16="http://schemas.microsoft.com/office/drawing/2014/main" id="{D2EDA8CE-266C-24C2-8468-0D4F326DD09D}"/>
                  </a:ext>
                </a:extLst>
              </p:cNvPr>
              <p:cNvSpPr/>
              <p:nvPr/>
            </p:nvSpPr>
            <p:spPr>
              <a:xfrm rot="16200000">
                <a:off x="3417179" y="2413562"/>
                <a:ext cx="252001" cy="91793"/>
              </a:xfrm>
              <a:prstGeom prst="round2SameRect">
                <a:avLst>
                  <a:gd name="adj1" fmla="val 22901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68000"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양쪽 모서리가 둥근 사각형 23">
                <a:extLst>
                  <a:ext uri="{FF2B5EF4-FFF2-40B4-BE49-F238E27FC236}">
                    <a16:creationId xmlns:a16="http://schemas.microsoft.com/office/drawing/2014/main" id="{6737C06E-FB73-C456-0514-EC216FAA9945}"/>
                  </a:ext>
                </a:extLst>
              </p:cNvPr>
              <p:cNvSpPr/>
              <p:nvPr/>
            </p:nvSpPr>
            <p:spPr>
              <a:xfrm rot="16200000">
                <a:off x="3417179" y="2721305"/>
                <a:ext cx="252001" cy="91793"/>
              </a:xfrm>
              <a:prstGeom prst="round2SameRect">
                <a:avLst>
                  <a:gd name="adj1" fmla="val 22901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68000"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양쪽 모서리가 둥근 사각형 24">
                <a:extLst>
                  <a:ext uri="{FF2B5EF4-FFF2-40B4-BE49-F238E27FC236}">
                    <a16:creationId xmlns:a16="http://schemas.microsoft.com/office/drawing/2014/main" id="{324ED378-59F9-D524-49D2-797C0A1C835D}"/>
                  </a:ext>
                </a:extLst>
              </p:cNvPr>
              <p:cNvSpPr/>
              <p:nvPr/>
            </p:nvSpPr>
            <p:spPr>
              <a:xfrm rot="16200000">
                <a:off x="5237417" y="2335737"/>
                <a:ext cx="576000" cy="207963"/>
              </a:xfrm>
              <a:prstGeom prst="round2SameRect">
                <a:avLst>
                  <a:gd name="adj1" fmla="val 0"/>
                  <a:gd name="adj2" fmla="val 33962"/>
                </a:avLst>
              </a:prstGeom>
              <a:solidFill>
                <a:schemeClr val="tx1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68000"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모서리가 둥근 직사각형 16">
              <a:extLst>
                <a:ext uri="{FF2B5EF4-FFF2-40B4-BE49-F238E27FC236}">
                  <a16:creationId xmlns:a16="http://schemas.microsoft.com/office/drawing/2014/main" id="{577A0309-DBBB-14A6-59B8-FDCA5BF0F508}"/>
                </a:ext>
              </a:extLst>
            </p:cNvPr>
            <p:cNvSpPr/>
            <p:nvPr/>
          </p:nvSpPr>
          <p:spPr>
            <a:xfrm>
              <a:off x="5071500" y="1702462"/>
              <a:ext cx="2017824" cy="4303962"/>
            </a:xfrm>
            <a:prstGeom prst="roundRect">
              <a:avLst>
                <a:gd name="adj" fmla="val 12658"/>
              </a:avLst>
            </a:prstGeom>
            <a:solidFill>
              <a:srgbClr val="1486F9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lIns="468000" rtlCol="0" anchor="ctr"/>
            <a:lstStyle/>
            <a:p>
              <a:pPr marL="1257300" lvl="2" indent="-34290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4000" b="1" i="1" dirty="0" err="1" smtClean="0">
                  <a:solidFill>
                    <a:prstClr val="white"/>
                  </a:solidFill>
                  <a:latin typeface="Comic Sans MS" panose="030F0702030302020204" pitchFamily="66" charset="0"/>
                </a:rPr>
                <a:t>Yaml</a:t>
              </a:r>
              <a:r>
                <a:rPr lang="en-US" altLang="ko-KR" sz="4000" b="1" i="1" dirty="0" smtClean="0">
                  <a:solidFill>
                    <a:prstClr val="white"/>
                  </a:solidFill>
                  <a:latin typeface="Comic Sans MS" panose="030F0702030302020204" pitchFamily="66" charset="0"/>
                </a:rPr>
                <a:t> file</a:t>
              </a:r>
              <a:endParaRPr lang="ko-KR" altLang="en-US" sz="4000" b="1" i="1" dirty="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3317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022429" y="26623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i="1" kern="0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k8s </a:t>
            </a:r>
            <a:r>
              <a:rPr lang="ko-KR" altLang="en-US" b="1" i="1" kern="0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기본 </a:t>
            </a:r>
            <a:r>
              <a:rPr lang="en-US" altLang="ko-KR" b="1" i="1" kern="0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objects</a:t>
            </a:r>
            <a:r>
              <a:rPr kumimoji="0" lang="en-US" altLang="ko-KR" sz="1800" b="1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1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실습</a:t>
            </a:r>
            <a:endParaRPr kumimoji="0" lang="en-US" altLang="ko-KR" sz="18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571500" y="26623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04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544" y="1866800"/>
            <a:ext cx="8659812" cy="4082403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5946EF-20D4-439C-A822-B4156F32CBDE}"/>
              </a:ext>
            </a:extLst>
          </p:cNvPr>
          <p:cNvSpPr/>
          <p:nvPr/>
        </p:nvSpPr>
        <p:spPr>
          <a:xfrm>
            <a:off x="3806489" y="1142596"/>
            <a:ext cx="46679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noProof="0" dirty="0" err="1" smtClean="0">
                <a:solidFill>
                  <a:srgbClr val="127CEA"/>
                </a:solidFill>
                <a:latin typeface="맑은 고딕" panose="020F0502020204030204"/>
                <a:ea typeface="맑은 고딕" panose="020B0503020000020004" pitchFamily="50" charset="-127"/>
              </a:rPr>
              <a:t>kubernetes</a:t>
            </a:r>
            <a:r>
              <a:rPr lang="en-US" altLang="ko-KR" b="1" noProof="0" dirty="0" smtClean="0">
                <a:solidFill>
                  <a:srgbClr val="127CEA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b="1" noProof="0" dirty="0" smtClean="0">
                <a:solidFill>
                  <a:srgbClr val="127CEA"/>
                </a:solidFill>
                <a:latin typeface="맑은 고딕" panose="020F0502020204030204"/>
                <a:ea typeface="맑은 고딕" panose="020B0503020000020004" pitchFamily="50" charset="-127"/>
              </a:rPr>
              <a:t>공식 사이트 </a:t>
            </a:r>
            <a:r>
              <a:rPr lang="en-US" altLang="ko-KR" b="1" noProof="0" dirty="0" smtClean="0">
                <a:solidFill>
                  <a:srgbClr val="127CEA"/>
                </a:solidFill>
                <a:latin typeface="맑은 고딕" panose="020F0502020204030204"/>
                <a:ea typeface="맑은 고딕" panose="020B0503020000020004" pitchFamily="50" charset="-127"/>
              </a:rPr>
              <a:t>Documentation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119252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022429" y="26623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</a:rPr>
              <a:t>k8s </a:t>
            </a:r>
            <a:r>
              <a:rPr lang="ko-KR" altLang="en-US" b="1" i="1" kern="0" dirty="0">
                <a:solidFill>
                  <a:prstClr val="white"/>
                </a:solidFill>
              </a:rPr>
              <a:t>기본 </a:t>
            </a:r>
            <a:r>
              <a:rPr lang="en-US" altLang="ko-KR" b="1" i="1" kern="0" dirty="0">
                <a:solidFill>
                  <a:prstClr val="white"/>
                </a:solidFill>
              </a:rPr>
              <a:t>objects </a:t>
            </a:r>
            <a:r>
              <a:rPr lang="ko-KR" altLang="en-US" b="1" i="1" kern="0" dirty="0">
                <a:solidFill>
                  <a:prstClr val="white"/>
                </a:solidFill>
              </a:rPr>
              <a:t>실습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571500" y="26623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 smtClean="0">
                <a:solidFill>
                  <a:srgbClr val="44546A">
                    <a:lumMod val="50000"/>
                  </a:srgbClr>
                </a:solidFill>
              </a:rPr>
              <a:t>04</a:t>
            </a:r>
            <a:endParaRPr lang="en-US" altLang="ko-KR" sz="1600" b="1" kern="0" dirty="0">
              <a:solidFill>
                <a:srgbClr val="44546A">
                  <a:lumMod val="50000"/>
                </a:srgbClr>
              </a:solidFill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6F24F11-2A97-8EDE-915F-EC1E8DCE2A7E}"/>
              </a:ext>
            </a:extLst>
          </p:cNvPr>
          <p:cNvGrpSpPr/>
          <p:nvPr/>
        </p:nvGrpSpPr>
        <p:grpSpPr>
          <a:xfrm rot="16200000">
            <a:off x="4561858" y="641041"/>
            <a:ext cx="2715080" cy="5480764"/>
            <a:chOff x="5033983" y="1702462"/>
            <a:chExt cx="2132115" cy="4303962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52905D41-F1A2-C28F-4D0D-3D3B1491C7E4}"/>
                </a:ext>
              </a:extLst>
            </p:cNvPr>
            <p:cNvGrpSpPr/>
            <p:nvPr/>
          </p:nvGrpSpPr>
          <p:grpSpPr>
            <a:xfrm>
              <a:off x="5033983" y="2381317"/>
              <a:ext cx="2132115" cy="867485"/>
              <a:chOff x="3497283" y="2025717"/>
              <a:chExt cx="2132115" cy="867485"/>
            </a:xfrm>
          </p:grpSpPr>
          <p:sp>
            <p:nvSpPr>
              <p:cNvPr id="48" name="양쪽 모서리가 둥근 사각형 18">
                <a:extLst>
                  <a:ext uri="{FF2B5EF4-FFF2-40B4-BE49-F238E27FC236}">
                    <a16:creationId xmlns:a16="http://schemas.microsoft.com/office/drawing/2014/main" id="{2BB059FE-800E-5824-D8C0-FB6BA1F94D8F}"/>
                  </a:ext>
                </a:extLst>
              </p:cNvPr>
              <p:cNvSpPr/>
              <p:nvPr/>
            </p:nvSpPr>
            <p:spPr>
              <a:xfrm rot="16200000">
                <a:off x="3417179" y="2105821"/>
                <a:ext cx="252001" cy="91793"/>
              </a:xfrm>
              <a:prstGeom prst="round2SameRect">
                <a:avLst>
                  <a:gd name="adj1" fmla="val 22901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68000"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양쪽 모서리가 둥근 사각형 22">
                <a:extLst>
                  <a:ext uri="{FF2B5EF4-FFF2-40B4-BE49-F238E27FC236}">
                    <a16:creationId xmlns:a16="http://schemas.microsoft.com/office/drawing/2014/main" id="{D2EDA8CE-266C-24C2-8468-0D4F326DD09D}"/>
                  </a:ext>
                </a:extLst>
              </p:cNvPr>
              <p:cNvSpPr/>
              <p:nvPr/>
            </p:nvSpPr>
            <p:spPr>
              <a:xfrm rot="16200000">
                <a:off x="3417179" y="2413562"/>
                <a:ext cx="252001" cy="91793"/>
              </a:xfrm>
              <a:prstGeom prst="round2SameRect">
                <a:avLst>
                  <a:gd name="adj1" fmla="val 22901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68000"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양쪽 모서리가 둥근 사각형 23">
                <a:extLst>
                  <a:ext uri="{FF2B5EF4-FFF2-40B4-BE49-F238E27FC236}">
                    <a16:creationId xmlns:a16="http://schemas.microsoft.com/office/drawing/2014/main" id="{6737C06E-FB73-C456-0514-EC216FAA9945}"/>
                  </a:ext>
                </a:extLst>
              </p:cNvPr>
              <p:cNvSpPr/>
              <p:nvPr/>
            </p:nvSpPr>
            <p:spPr>
              <a:xfrm rot="16200000">
                <a:off x="3417179" y="2721305"/>
                <a:ext cx="252001" cy="91793"/>
              </a:xfrm>
              <a:prstGeom prst="round2SameRect">
                <a:avLst>
                  <a:gd name="adj1" fmla="val 22901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68000"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양쪽 모서리가 둥근 사각형 24">
                <a:extLst>
                  <a:ext uri="{FF2B5EF4-FFF2-40B4-BE49-F238E27FC236}">
                    <a16:creationId xmlns:a16="http://schemas.microsoft.com/office/drawing/2014/main" id="{324ED378-59F9-D524-49D2-797C0A1C835D}"/>
                  </a:ext>
                </a:extLst>
              </p:cNvPr>
              <p:cNvSpPr/>
              <p:nvPr/>
            </p:nvSpPr>
            <p:spPr>
              <a:xfrm rot="16200000">
                <a:off x="5237417" y="2335737"/>
                <a:ext cx="576000" cy="207963"/>
              </a:xfrm>
              <a:prstGeom prst="round2SameRect">
                <a:avLst>
                  <a:gd name="adj1" fmla="val 0"/>
                  <a:gd name="adj2" fmla="val 33962"/>
                </a:avLst>
              </a:prstGeom>
              <a:solidFill>
                <a:schemeClr val="tx1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68000"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모서리가 둥근 직사각형 16">
              <a:extLst>
                <a:ext uri="{FF2B5EF4-FFF2-40B4-BE49-F238E27FC236}">
                  <a16:creationId xmlns:a16="http://schemas.microsoft.com/office/drawing/2014/main" id="{577A0309-DBBB-14A6-59B8-FDCA5BF0F508}"/>
                </a:ext>
              </a:extLst>
            </p:cNvPr>
            <p:cNvSpPr/>
            <p:nvPr/>
          </p:nvSpPr>
          <p:spPr>
            <a:xfrm>
              <a:off x="5071500" y="1702462"/>
              <a:ext cx="2017824" cy="4303962"/>
            </a:xfrm>
            <a:prstGeom prst="roundRect">
              <a:avLst>
                <a:gd name="adj" fmla="val 12658"/>
              </a:avLst>
            </a:prstGeom>
            <a:solidFill>
              <a:srgbClr val="1486F9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lIns="468000" rtlCol="0" anchor="ctr"/>
            <a:lstStyle/>
            <a:p>
              <a:pPr marL="1714500" lvl="3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4000" b="1" i="1" dirty="0" smtClean="0">
                  <a:solidFill>
                    <a:prstClr val="white"/>
                  </a:solidFill>
                  <a:latin typeface="Comic Sans MS" panose="030F0702030302020204" pitchFamily="66" charset="0"/>
                </a:rPr>
                <a:t>Pod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86802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022429" y="26623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</a:rPr>
              <a:t>k8s </a:t>
            </a:r>
            <a:r>
              <a:rPr lang="ko-KR" altLang="en-US" b="1" i="1" kern="0" dirty="0">
                <a:solidFill>
                  <a:prstClr val="white"/>
                </a:solidFill>
              </a:rPr>
              <a:t>기본 </a:t>
            </a:r>
            <a:r>
              <a:rPr lang="en-US" altLang="ko-KR" b="1" i="1" kern="0" dirty="0">
                <a:solidFill>
                  <a:prstClr val="white"/>
                </a:solidFill>
              </a:rPr>
              <a:t>objects </a:t>
            </a:r>
            <a:r>
              <a:rPr lang="ko-KR" altLang="en-US" b="1" i="1" kern="0" dirty="0">
                <a:solidFill>
                  <a:prstClr val="white"/>
                </a:solidFill>
              </a:rPr>
              <a:t>실습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571500" y="26623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 smtClean="0">
                <a:solidFill>
                  <a:srgbClr val="44546A">
                    <a:lumMod val="50000"/>
                  </a:srgbClr>
                </a:solidFill>
              </a:rPr>
              <a:t>04</a:t>
            </a:r>
            <a:endParaRPr lang="en-US" altLang="ko-KR" sz="1600" b="1" kern="0" dirty="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17149" y="1866800"/>
            <a:ext cx="39577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i="1" dirty="0" smtClean="0">
                <a:solidFill>
                  <a:srgbClr val="127CEA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Pod</a:t>
            </a:r>
            <a:endParaRPr lang="ko-KR" altLang="en-US" sz="6000" i="1" dirty="0">
              <a:solidFill>
                <a:srgbClr val="127CEA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62285" y="3584033"/>
            <a:ext cx="88355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 err="1" smtClean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쿠버네티스에서</a:t>
            </a:r>
            <a:r>
              <a:rPr lang="ko-KR" altLang="en-US" sz="3200" dirty="0" smtClean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생성하고 관리할 수 있는 </a:t>
            </a:r>
            <a:endParaRPr lang="en-US" altLang="ko-KR" sz="3200" dirty="0" smtClean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dirty="0" smtClean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배포 </a:t>
            </a:r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가능한 가장 </a:t>
            </a:r>
            <a:r>
              <a:rPr lang="ko-KR" altLang="en-US" sz="3200" dirty="0" smtClean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작은 컴퓨팅 단위</a:t>
            </a:r>
            <a:endParaRPr lang="ko-KR" altLang="en-US" sz="3200" dirty="0">
              <a:solidFill>
                <a:schemeClr val="bg1">
                  <a:lumMod val="50000"/>
                </a:schemeClr>
              </a:solidFill>
              <a:latin typeface="Arial Black" panose="020B0A04020102020204" pitchFamily="34" charset="0"/>
              <a:ea typeface="나눔스퀘어라운드OTF ExtraBold" panose="020B0600000101010101" pitchFamily="34" charset="-127"/>
            </a:endParaRPr>
          </a:p>
        </p:txBody>
      </p:sp>
      <p:pic>
        <p:nvPicPr>
          <p:cNvPr id="1026" name="Picture 2" descr="https://cdn-icons-png.flaticon.com/512/7350/73507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489" y="3423628"/>
            <a:ext cx="801956" cy="80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-icons-png.flaticon.com/512/7350/7350738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654" y="3403580"/>
            <a:ext cx="842052" cy="84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5859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022429" y="26623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 smtClean="0">
                <a:solidFill>
                  <a:prstClr val="white"/>
                </a:solidFill>
              </a:rPr>
              <a:t>개념 다지기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571500" y="26623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01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6F24F11-2A97-8EDE-915F-EC1E8DCE2A7E}"/>
              </a:ext>
            </a:extLst>
          </p:cNvPr>
          <p:cNvGrpSpPr/>
          <p:nvPr/>
        </p:nvGrpSpPr>
        <p:grpSpPr>
          <a:xfrm rot="16200000">
            <a:off x="4561858" y="641041"/>
            <a:ext cx="2715080" cy="5480764"/>
            <a:chOff x="5033983" y="1702462"/>
            <a:chExt cx="2132115" cy="4303962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52905D41-F1A2-C28F-4D0D-3D3B1491C7E4}"/>
                </a:ext>
              </a:extLst>
            </p:cNvPr>
            <p:cNvGrpSpPr/>
            <p:nvPr/>
          </p:nvGrpSpPr>
          <p:grpSpPr>
            <a:xfrm>
              <a:off x="5033983" y="2381317"/>
              <a:ext cx="2132115" cy="867485"/>
              <a:chOff x="3497283" y="2025717"/>
              <a:chExt cx="2132115" cy="867485"/>
            </a:xfrm>
          </p:grpSpPr>
          <p:sp>
            <p:nvSpPr>
              <p:cNvPr id="48" name="양쪽 모서리가 둥근 사각형 18">
                <a:extLst>
                  <a:ext uri="{FF2B5EF4-FFF2-40B4-BE49-F238E27FC236}">
                    <a16:creationId xmlns:a16="http://schemas.microsoft.com/office/drawing/2014/main" id="{2BB059FE-800E-5824-D8C0-FB6BA1F94D8F}"/>
                  </a:ext>
                </a:extLst>
              </p:cNvPr>
              <p:cNvSpPr/>
              <p:nvPr/>
            </p:nvSpPr>
            <p:spPr>
              <a:xfrm rot="16200000">
                <a:off x="3417179" y="2105821"/>
                <a:ext cx="252001" cy="91793"/>
              </a:xfrm>
              <a:prstGeom prst="round2SameRect">
                <a:avLst>
                  <a:gd name="adj1" fmla="val 22901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양쪽 모서리가 둥근 사각형 22">
                <a:extLst>
                  <a:ext uri="{FF2B5EF4-FFF2-40B4-BE49-F238E27FC236}">
                    <a16:creationId xmlns:a16="http://schemas.microsoft.com/office/drawing/2014/main" id="{D2EDA8CE-266C-24C2-8468-0D4F326DD09D}"/>
                  </a:ext>
                </a:extLst>
              </p:cNvPr>
              <p:cNvSpPr/>
              <p:nvPr/>
            </p:nvSpPr>
            <p:spPr>
              <a:xfrm rot="16200000">
                <a:off x="3417179" y="2413562"/>
                <a:ext cx="252001" cy="91793"/>
              </a:xfrm>
              <a:prstGeom prst="round2SameRect">
                <a:avLst>
                  <a:gd name="adj1" fmla="val 22901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양쪽 모서리가 둥근 사각형 23">
                <a:extLst>
                  <a:ext uri="{FF2B5EF4-FFF2-40B4-BE49-F238E27FC236}">
                    <a16:creationId xmlns:a16="http://schemas.microsoft.com/office/drawing/2014/main" id="{6737C06E-FB73-C456-0514-EC216FAA9945}"/>
                  </a:ext>
                </a:extLst>
              </p:cNvPr>
              <p:cNvSpPr/>
              <p:nvPr/>
            </p:nvSpPr>
            <p:spPr>
              <a:xfrm rot="16200000">
                <a:off x="3417179" y="2721305"/>
                <a:ext cx="252001" cy="91793"/>
              </a:xfrm>
              <a:prstGeom prst="round2SameRect">
                <a:avLst>
                  <a:gd name="adj1" fmla="val 22901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양쪽 모서리가 둥근 사각형 24">
                <a:extLst>
                  <a:ext uri="{FF2B5EF4-FFF2-40B4-BE49-F238E27FC236}">
                    <a16:creationId xmlns:a16="http://schemas.microsoft.com/office/drawing/2014/main" id="{324ED378-59F9-D524-49D2-797C0A1C835D}"/>
                  </a:ext>
                </a:extLst>
              </p:cNvPr>
              <p:cNvSpPr/>
              <p:nvPr/>
            </p:nvSpPr>
            <p:spPr>
              <a:xfrm rot="16200000">
                <a:off x="5237417" y="2335737"/>
                <a:ext cx="576000" cy="207963"/>
              </a:xfrm>
              <a:prstGeom prst="round2SameRect">
                <a:avLst>
                  <a:gd name="adj1" fmla="val 0"/>
                  <a:gd name="adj2" fmla="val 33962"/>
                </a:avLst>
              </a:prstGeom>
              <a:solidFill>
                <a:schemeClr val="tx1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모서리가 둥근 직사각형 16">
              <a:extLst>
                <a:ext uri="{FF2B5EF4-FFF2-40B4-BE49-F238E27FC236}">
                  <a16:creationId xmlns:a16="http://schemas.microsoft.com/office/drawing/2014/main" id="{577A0309-DBBB-14A6-59B8-FDCA5BF0F508}"/>
                </a:ext>
              </a:extLst>
            </p:cNvPr>
            <p:cNvSpPr/>
            <p:nvPr/>
          </p:nvSpPr>
          <p:spPr>
            <a:xfrm>
              <a:off x="5071501" y="1702462"/>
              <a:ext cx="2017824" cy="4303962"/>
            </a:xfrm>
            <a:prstGeom prst="roundRect">
              <a:avLst>
                <a:gd name="adj" fmla="val 12658"/>
              </a:avLst>
            </a:prstGeom>
            <a:solidFill>
              <a:srgbClr val="1486F9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lIns="216000" rtlCol="0" anchor="ctr"/>
            <a:lstStyle/>
            <a:p>
              <a:pPr marL="1714500" lvl="3" indent="-34290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2400" b="1" i="1" dirty="0" smtClean="0">
                  <a:solidFill>
                    <a:prstClr val="white"/>
                  </a:solidFill>
                  <a:latin typeface="Comic Sans MS" panose="030F0702030302020204" pitchFamily="66" charset="0"/>
                </a:rPr>
                <a:t>Docker</a:t>
              </a:r>
            </a:p>
            <a:p>
              <a:pPr marL="1714500" lvl="3" indent="-34290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2400" b="1" i="1" dirty="0" smtClean="0">
                  <a:solidFill>
                    <a:prstClr val="white"/>
                  </a:solidFill>
                  <a:latin typeface="Comic Sans MS" panose="030F0702030302020204" pitchFamily="66" charset="0"/>
                </a:rPr>
                <a:t>Container</a:t>
              </a:r>
              <a:endParaRPr lang="en-US" altLang="ko-KR" sz="2400" b="1" i="1" dirty="0">
                <a:solidFill>
                  <a:prstClr val="white"/>
                </a:solidFill>
                <a:latin typeface="Comic Sans MS" panose="030F0702030302020204" pitchFamily="66" charset="0"/>
              </a:endParaRPr>
            </a:p>
            <a:p>
              <a:pPr marL="1714500" lvl="3" indent="-34290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2400" b="1" i="1" dirty="0" smtClean="0">
                  <a:solidFill>
                    <a:prstClr val="white"/>
                  </a:solidFill>
                  <a:latin typeface="Comic Sans MS" panose="030F0702030302020204" pitchFamily="66" charset="0"/>
                </a:rPr>
                <a:t>Kubernetes</a:t>
              </a:r>
              <a:endParaRPr lang="ko-KR" altLang="en-US" sz="2400" b="1" i="1" dirty="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210734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022429" y="26623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k8s </a:t>
            </a:r>
            <a:r>
              <a:rPr kumimoji="0" lang="ko-KR" altLang="en-US" sz="1800" b="1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기본 </a:t>
            </a:r>
            <a:r>
              <a:rPr kumimoji="0" lang="en-US" altLang="ko-KR" sz="1800" b="1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objects </a:t>
            </a:r>
            <a:r>
              <a:rPr kumimoji="0" lang="ko-KR" altLang="en-US" sz="1800" b="1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실습</a:t>
            </a:r>
            <a:endParaRPr kumimoji="0" lang="en-US" altLang="ko-KR" sz="18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571500" y="26623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03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E5946EF-20D4-439C-A822-B4156F32CBDE}"/>
              </a:ext>
            </a:extLst>
          </p:cNvPr>
          <p:cNvSpPr/>
          <p:nvPr/>
        </p:nvSpPr>
        <p:spPr>
          <a:xfrm>
            <a:off x="1251481" y="978912"/>
            <a:ext cx="230943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27CE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nginx-pod.yaml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618179" y="1469997"/>
            <a:ext cx="3228975" cy="4671153"/>
            <a:chOff x="1296988" y="1469997"/>
            <a:chExt cx="3228975" cy="4671153"/>
          </a:xfrm>
        </p:grpSpPr>
        <p:sp>
          <p:nvSpPr>
            <p:cNvPr id="6" name="한쪽 모서리가 잘린 사각형 5"/>
            <p:cNvSpPr/>
            <p:nvPr/>
          </p:nvSpPr>
          <p:spPr>
            <a:xfrm>
              <a:off x="1296988" y="1540575"/>
              <a:ext cx="3228975" cy="4600575"/>
            </a:xfrm>
            <a:prstGeom prst="snip1Rect">
              <a:avLst>
                <a:gd name="adj" fmla="val 22567"/>
              </a:avLst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사다리꼴 11"/>
            <p:cNvSpPr/>
            <p:nvPr/>
          </p:nvSpPr>
          <p:spPr>
            <a:xfrm rot="19797195">
              <a:off x="3792776" y="1469997"/>
              <a:ext cx="522338" cy="982392"/>
            </a:xfrm>
            <a:prstGeom prst="trapezoid">
              <a:avLst>
                <a:gd name="adj" fmla="val 50000"/>
              </a:avLst>
            </a:prstGeom>
            <a:solidFill>
              <a:schemeClr val="bg2"/>
            </a:solidFill>
            <a:ln w="31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768197" y="1866800"/>
            <a:ext cx="3128963" cy="390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apiVersion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v1</a:t>
            </a:r>
          </a:p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kind: Pod</a:t>
            </a:r>
          </a:p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metadata:</a:t>
            </a:r>
          </a:p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name: my-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nginx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labels:            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app: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nginx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spec:</a:t>
            </a:r>
          </a:p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containers:</a:t>
            </a:r>
          </a:p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- name: my-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nginx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image: nginx:1.14.0</a:t>
            </a:r>
          </a:p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ports:</a:t>
            </a:r>
          </a:p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-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containerPort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80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83853" y="1622615"/>
            <a:ext cx="1511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object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종류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7" name="직선 화살표 연결선 16"/>
          <p:cNvCxnSpPr>
            <a:endCxn id="3" idx="1"/>
          </p:cNvCxnSpPr>
          <p:nvPr/>
        </p:nvCxnSpPr>
        <p:spPr>
          <a:xfrm flipV="1">
            <a:off x="2956687" y="1776504"/>
            <a:ext cx="2127166" cy="57424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5434184" y="3506087"/>
            <a:ext cx="2115240" cy="2335576"/>
            <a:chOff x="6136395" y="3316077"/>
            <a:chExt cx="2115240" cy="2335576"/>
          </a:xfrm>
        </p:grpSpPr>
        <p:pic>
          <p:nvPicPr>
            <p:cNvPr id="1032" name="Picture 8" descr="Free Vector | Stay at home isometric composition with male character  sitting at table programming on computer illustration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52" t="10288" r="14178" b="10246"/>
            <a:stretch/>
          </p:blipFill>
          <p:spPr bwMode="auto">
            <a:xfrm>
              <a:off x="6136395" y="3316077"/>
              <a:ext cx="2115240" cy="233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89844" l="9961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680892" y="3394877"/>
              <a:ext cx="1117625" cy="1117625"/>
            </a:xfrm>
            <a:prstGeom prst="rect">
              <a:avLst/>
            </a:prstGeom>
          </p:spPr>
        </p:pic>
      </p:grpSp>
      <p:sp>
        <p:nvSpPr>
          <p:cNvPr id="11" name="모서리가 둥근 사각형 설명선 10"/>
          <p:cNvSpPr/>
          <p:nvPr/>
        </p:nvSpPr>
        <p:spPr>
          <a:xfrm>
            <a:off x="6813216" y="2944633"/>
            <a:ext cx="4219460" cy="561454"/>
          </a:xfrm>
          <a:prstGeom prst="wedgeRoundRectCallout">
            <a:avLst>
              <a:gd name="adj1" fmla="val -51581"/>
              <a:gd name="adj2" fmla="val 134103"/>
              <a:gd name="adj3" fmla="val 16667"/>
            </a:avLst>
          </a:prstGeom>
          <a:solidFill>
            <a:srgbClr val="7C2672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/>
              <a:t>kubectl</a:t>
            </a:r>
            <a:r>
              <a:rPr lang="en-US" altLang="ko-KR" b="1" dirty="0" smtClean="0"/>
              <a:t> apply –f </a:t>
            </a:r>
            <a:r>
              <a:rPr lang="en-US" altLang="ko-KR" b="1" dirty="0" err="1" smtClean="0"/>
              <a:t>nginx-pod.yaml</a:t>
            </a:r>
            <a:endParaRPr lang="ko-KR" alt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4993204" y="1083365"/>
            <a:ext cx="1733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ob</a:t>
            </a:r>
            <a:r>
              <a:rPr lang="en-US" altLang="ko-KR" sz="1400" b="1" dirty="0" err="1" smtClean="0">
                <a:solidFill>
                  <a:srgbClr val="ED7D31">
                    <a:lumMod val="75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ject</a:t>
            </a:r>
            <a:r>
              <a:rPr lang="ko-KR" altLang="en-US" sz="1400" b="1" dirty="0" smtClean="0">
                <a:solidFill>
                  <a:srgbClr val="ED7D31">
                    <a:lumMod val="75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의 </a:t>
            </a:r>
            <a:r>
              <a:rPr lang="en-US" altLang="ko-KR" sz="1400" b="1" dirty="0" smtClean="0">
                <a:solidFill>
                  <a:srgbClr val="ED7D31">
                    <a:lumMod val="75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API </a:t>
            </a:r>
            <a:r>
              <a:rPr lang="ko-KR" altLang="en-US" sz="1400" b="1" dirty="0" smtClean="0">
                <a:solidFill>
                  <a:srgbClr val="ED7D31">
                    <a:lumMod val="75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버전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3" name="직선 화살표 연결선 22"/>
          <p:cNvCxnSpPr>
            <a:endCxn id="22" idx="1"/>
          </p:cNvCxnSpPr>
          <p:nvPr/>
        </p:nvCxnSpPr>
        <p:spPr>
          <a:xfrm flipV="1">
            <a:off x="3316804" y="1237254"/>
            <a:ext cx="1676400" cy="74020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891940" y="2303684"/>
            <a:ext cx="3450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 smtClean="0">
                <a:solidFill>
                  <a:srgbClr val="ED7D31">
                    <a:lumMod val="75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라벨</a:t>
            </a:r>
            <a:r>
              <a:rPr lang="en-US" altLang="ko-KR" sz="1400" b="1" dirty="0" smtClean="0">
                <a:solidFill>
                  <a:srgbClr val="ED7D31">
                    <a:lumMod val="75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400" b="1" dirty="0" smtClean="0">
                <a:solidFill>
                  <a:srgbClr val="ED7D31">
                    <a:lumMod val="75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이름 등 리소스의 부가 정보 입력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6" name="직선 화살표 연결선 25"/>
          <p:cNvCxnSpPr>
            <a:endCxn id="25" idx="1"/>
          </p:cNvCxnSpPr>
          <p:nvPr/>
        </p:nvCxnSpPr>
        <p:spPr>
          <a:xfrm flipV="1">
            <a:off x="3055254" y="2457573"/>
            <a:ext cx="1836686" cy="25780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746846" y="3195489"/>
            <a:ext cx="3450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 smtClean="0">
                <a:solidFill>
                  <a:srgbClr val="ED7D31">
                    <a:lumMod val="75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리소스를 생성하기 위한 자세한 정보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3" name="직선 화살표 연결선 32"/>
          <p:cNvCxnSpPr>
            <a:endCxn id="32" idx="1"/>
          </p:cNvCxnSpPr>
          <p:nvPr/>
        </p:nvCxnSpPr>
        <p:spPr>
          <a:xfrm flipV="1">
            <a:off x="2505703" y="3349378"/>
            <a:ext cx="1241143" cy="63400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8072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022429" y="26623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</a:rPr>
              <a:t>k8s </a:t>
            </a:r>
            <a:r>
              <a:rPr lang="ko-KR" altLang="en-US" b="1" i="1" kern="0" dirty="0">
                <a:solidFill>
                  <a:prstClr val="white"/>
                </a:solidFill>
              </a:rPr>
              <a:t>기본 </a:t>
            </a:r>
            <a:r>
              <a:rPr lang="en-US" altLang="ko-KR" b="1" i="1" kern="0" dirty="0">
                <a:solidFill>
                  <a:prstClr val="white"/>
                </a:solidFill>
              </a:rPr>
              <a:t>objects </a:t>
            </a:r>
            <a:r>
              <a:rPr lang="ko-KR" altLang="en-US" b="1" i="1" kern="0" dirty="0">
                <a:solidFill>
                  <a:prstClr val="white"/>
                </a:solidFill>
              </a:rPr>
              <a:t>실습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571500" y="26623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 smtClean="0">
                <a:solidFill>
                  <a:srgbClr val="44546A">
                    <a:lumMod val="50000"/>
                  </a:srgbClr>
                </a:solidFill>
              </a:rPr>
              <a:t>04</a:t>
            </a:r>
            <a:endParaRPr lang="en-US" altLang="ko-KR" sz="1600" b="1" kern="0" dirty="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785300" y="1277958"/>
            <a:ext cx="8983964" cy="4863192"/>
          </a:xfrm>
          <a:prstGeom prst="roundRect">
            <a:avLst>
              <a:gd name="adj" fmla="val 6939"/>
            </a:avLst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2222004" y="4479944"/>
            <a:ext cx="2197100" cy="1231901"/>
            <a:chOff x="2318700" y="4479944"/>
            <a:chExt cx="2197100" cy="1231901"/>
          </a:xfrm>
        </p:grpSpPr>
        <p:grpSp>
          <p:nvGrpSpPr>
            <p:cNvPr id="26" name="그룹 25"/>
            <p:cNvGrpSpPr/>
            <p:nvPr/>
          </p:nvGrpSpPr>
          <p:grpSpPr>
            <a:xfrm>
              <a:off x="2318700" y="4479944"/>
              <a:ext cx="2197100" cy="1231901"/>
              <a:chOff x="2318700" y="4278100"/>
              <a:chExt cx="2197100" cy="1231901"/>
            </a:xfrm>
          </p:grpSpPr>
          <p:sp>
            <p:nvSpPr>
              <p:cNvPr id="28" name="모서리가 둥근 직사각형 27"/>
              <p:cNvSpPr/>
              <p:nvPr/>
            </p:nvSpPr>
            <p:spPr>
              <a:xfrm>
                <a:off x="2318700" y="4633700"/>
                <a:ext cx="2197100" cy="876301"/>
              </a:xfrm>
              <a:prstGeom prst="roundRect">
                <a:avLst>
                  <a:gd name="adj" fmla="val 6939"/>
                </a:avLst>
              </a:prstGeom>
              <a:noFill/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2749969" y="4278100"/>
                <a:ext cx="1334560" cy="355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</a:rPr>
                  <a:t>80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2534168" y="4798723"/>
              <a:ext cx="1766163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 smtClean="0"/>
                <a:t>my-</a:t>
              </a:r>
              <a:r>
                <a:rPr lang="en-US" altLang="ko-KR" sz="1600" dirty="0" err="1" smtClean="0"/>
                <a:t>nginx</a:t>
              </a:r>
              <a:endParaRPr lang="en-US" altLang="ko-KR" sz="1600" dirty="0" smtClean="0"/>
            </a:p>
            <a:p>
              <a:pPr algn="ctr">
                <a:lnSpc>
                  <a:spcPct val="150000"/>
                </a:lnSpc>
              </a:pPr>
              <a:r>
                <a:rPr lang="en-US" altLang="ko-KR" b="1" dirty="0" smtClean="0"/>
                <a:t>Pod</a:t>
              </a:r>
              <a:endParaRPr lang="ko-KR" altLang="en-US" b="1" dirty="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5369713" y="1122184"/>
            <a:ext cx="181513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k8s Cluster</a:t>
            </a:r>
            <a:endParaRPr lang="ko-KR" altLang="en-US" b="1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2060154" y="2038120"/>
            <a:ext cx="2520800" cy="3888955"/>
          </a:xfrm>
          <a:prstGeom prst="roundRect">
            <a:avLst>
              <a:gd name="adj" fmla="val 6939"/>
            </a:avLst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2748008" y="1866800"/>
            <a:ext cx="114509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Node 1</a:t>
            </a:r>
            <a:endParaRPr lang="ko-KR" altLang="en-US" b="1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5057759" y="2038120"/>
            <a:ext cx="2520800" cy="3888955"/>
          </a:xfrm>
          <a:prstGeom prst="roundRect">
            <a:avLst>
              <a:gd name="adj" fmla="val 6939"/>
            </a:avLst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5745613" y="1866800"/>
            <a:ext cx="114509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Node 2</a:t>
            </a:r>
            <a:endParaRPr lang="ko-KR" altLang="en-US" b="1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055364" y="2038120"/>
            <a:ext cx="2520800" cy="3888955"/>
          </a:xfrm>
          <a:prstGeom prst="roundRect">
            <a:avLst>
              <a:gd name="adj" fmla="val 6939"/>
            </a:avLst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8743218" y="1866800"/>
            <a:ext cx="114509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Node 3</a:t>
            </a:r>
            <a:endParaRPr lang="ko-KR" altLang="en-US" b="1" dirty="0"/>
          </a:p>
        </p:txBody>
      </p:sp>
      <p:sp>
        <p:nvSpPr>
          <p:cNvPr id="6" name="오각형 5"/>
          <p:cNvSpPr/>
          <p:nvPr/>
        </p:nvSpPr>
        <p:spPr>
          <a:xfrm rot="8739826" flipV="1">
            <a:off x="3695991" y="3635807"/>
            <a:ext cx="1196921" cy="269604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altLang="ko-KR" sz="1400" b="1" dirty="0" smtClean="0">
                <a:solidFill>
                  <a:schemeClr val="accent2">
                    <a:lumMod val="50000"/>
                  </a:schemeClr>
                </a:solidFill>
              </a:rPr>
              <a:t>app: </a:t>
            </a:r>
            <a:r>
              <a:rPr lang="en-US" altLang="ko-KR" sz="1400" b="1" dirty="0" err="1" smtClean="0">
                <a:solidFill>
                  <a:schemeClr val="accent2">
                    <a:lumMod val="50000"/>
                  </a:schemeClr>
                </a:solidFill>
              </a:rPr>
              <a:t>nginx</a:t>
            </a:r>
            <a:endParaRPr lang="ko-KR" altLang="en-US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1" name="구부러진 연결선 10"/>
          <p:cNvCxnSpPr>
            <a:stCxn id="28" idx="3"/>
            <a:endCxn id="6" idx="3"/>
          </p:cNvCxnSpPr>
          <p:nvPr/>
        </p:nvCxnSpPr>
        <p:spPr>
          <a:xfrm flipH="1" flipV="1">
            <a:off x="3800278" y="4108170"/>
            <a:ext cx="618826" cy="1165525"/>
          </a:xfrm>
          <a:prstGeom prst="curvedConnector5">
            <a:avLst>
              <a:gd name="adj1" fmla="val -36941"/>
              <a:gd name="adj2" fmla="val 77494"/>
              <a:gd name="adj3" fmla="val 136941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70648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6F24F11-2A97-8EDE-915F-EC1E8DCE2A7E}"/>
              </a:ext>
            </a:extLst>
          </p:cNvPr>
          <p:cNvGrpSpPr/>
          <p:nvPr/>
        </p:nvGrpSpPr>
        <p:grpSpPr>
          <a:xfrm rot="16200000">
            <a:off x="4561858" y="641041"/>
            <a:ext cx="2715080" cy="5480764"/>
            <a:chOff x="5033983" y="1702462"/>
            <a:chExt cx="2132115" cy="4303962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52905D41-F1A2-C28F-4D0D-3D3B1491C7E4}"/>
                </a:ext>
              </a:extLst>
            </p:cNvPr>
            <p:cNvGrpSpPr/>
            <p:nvPr/>
          </p:nvGrpSpPr>
          <p:grpSpPr>
            <a:xfrm>
              <a:off x="5033983" y="2381317"/>
              <a:ext cx="2132115" cy="867485"/>
              <a:chOff x="3497283" y="2025717"/>
              <a:chExt cx="2132115" cy="867485"/>
            </a:xfrm>
          </p:grpSpPr>
          <p:sp>
            <p:nvSpPr>
              <p:cNvPr id="48" name="양쪽 모서리가 둥근 사각형 18">
                <a:extLst>
                  <a:ext uri="{FF2B5EF4-FFF2-40B4-BE49-F238E27FC236}">
                    <a16:creationId xmlns:a16="http://schemas.microsoft.com/office/drawing/2014/main" id="{2BB059FE-800E-5824-D8C0-FB6BA1F94D8F}"/>
                  </a:ext>
                </a:extLst>
              </p:cNvPr>
              <p:cNvSpPr/>
              <p:nvPr/>
            </p:nvSpPr>
            <p:spPr>
              <a:xfrm rot="16200000">
                <a:off x="3417179" y="2105821"/>
                <a:ext cx="252001" cy="91793"/>
              </a:xfrm>
              <a:prstGeom prst="round2SameRect">
                <a:avLst>
                  <a:gd name="adj1" fmla="val 22901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68000"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양쪽 모서리가 둥근 사각형 22">
                <a:extLst>
                  <a:ext uri="{FF2B5EF4-FFF2-40B4-BE49-F238E27FC236}">
                    <a16:creationId xmlns:a16="http://schemas.microsoft.com/office/drawing/2014/main" id="{D2EDA8CE-266C-24C2-8468-0D4F326DD09D}"/>
                  </a:ext>
                </a:extLst>
              </p:cNvPr>
              <p:cNvSpPr/>
              <p:nvPr/>
            </p:nvSpPr>
            <p:spPr>
              <a:xfrm rot="16200000">
                <a:off x="3417179" y="2413562"/>
                <a:ext cx="252001" cy="91793"/>
              </a:xfrm>
              <a:prstGeom prst="round2SameRect">
                <a:avLst>
                  <a:gd name="adj1" fmla="val 22901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68000"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양쪽 모서리가 둥근 사각형 23">
                <a:extLst>
                  <a:ext uri="{FF2B5EF4-FFF2-40B4-BE49-F238E27FC236}">
                    <a16:creationId xmlns:a16="http://schemas.microsoft.com/office/drawing/2014/main" id="{6737C06E-FB73-C456-0514-EC216FAA9945}"/>
                  </a:ext>
                </a:extLst>
              </p:cNvPr>
              <p:cNvSpPr/>
              <p:nvPr/>
            </p:nvSpPr>
            <p:spPr>
              <a:xfrm rot="16200000">
                <a:off x="3417179" y="2721305"/>
                <a:ext cx="252001" cy="91793"/>
              </a:xfrm>
              <a:prstGeom prst="round2SameRect">
                <a:avLst>
                  <a:gd name="adj1" fmla="val 22901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68000"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양쪽 모서리가 둥근 사각형 24">
                <a:extLst>
                  <a:ext uri="{FF2B5EF4-FFF2-40B4-BE49-F238E27FC236}">
                    <a16:creationId xmlns:a16="http://schemas.microsoft.com/office/drawing/2014/main" id="{324ED378-59F9-D524-49D2-797C0A1C835D}"/>
                  </a:ext>
                </a:extLst>
              </p:cNvPr>
              <p:cNvSpPr/>
              <p:nvPr/>
            </p:nvSpPr>
            <p:spPr>
              <a:xfrm rot="16200000">
                <a:off x="5237417" y="2335737"/>
                <a:ext cx="576000" cy="207963"/>
              </a:xfrm>
              <a:prstGeom prst="round2SameRect">
                <a:avLst>
                  <a:gd name="adj1" fmla="val 0"/>
                  <a:gd name="adj2" fmla="val 33962"/>
                </a:avLst>
              </a:prstGeom>
              <a:solidFill>
                <a:schemeClr val="tx1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68000"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모서리가 둥근 직사각형 16">
              <a:extLst>
                <a:ext uri="{FF2B5EF4-FFF2-40B4-BE49-F238E27FC236}">
                  <a16:creationId xmlns:a16="http://schemas.microsoft.com/office/drawing/2014/main" id="{577A0309-DBBB-14A6-59B8-FDCA5BF0F508}"/>
                </a:ext>
              </a:extLst>
            </p:cNvPr>
            <p:cNvSpPr/>
            <p:nvPr/>
          </p:nvSpPr>
          <p:spPr>
            <a:xfrm>
              <a:off x="5071500" y="1702462"/>
              <a:ext cx="2017824" cy="4303962"/>
            </a:xfrm>
            <a:prstGeom prst="roundRect">
              <a:avLst>
                <a:gd name="adj" fmla="val 12658"/>
              </a:avLst>
            </a:prstGeom>
            <a:solidFill>
              <a:srgbClr val="1486F9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lIns="468000" rtlCol="0" anchor="ctr"/>
            <a:lstStyle/>
            <a:p>
              <a:pPr marL="1257300" lvl="2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4000" b="1" i="1" dirty="0" smtClean="0">
                  <a:solidFill>
                    <a:prstClr val="white"/>
                  </a:solidFill>
                  <a:latin typeface="Comic Sans MS" panose="030F0702030302020204" pitchFamily="66" charset="0"/>
                </a:rPr>
                <a:t>Replica Set</a:t>
              </a:r>
            </a:p>
            <a:p>
              <a:pPr marL="1257300" lvl="2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4000" b="1" i="1" dirty="0" smtClean="0">
                  <a:solidFill>
                    <a:prstClr val="white"/>
                  </a:solidFill>
                  <a:latin typeface="Comic Sans MS" panose="030F0702030302020204" pitchFamily="66" charset="0"/>
                </a:rPr>
                <a:t>Deployment</a:t>
              </a:r>
              <a:endParaRPr lang="ko-KR" altLang="en-US" sz="4000" b="1" i="1" dirty="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8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022429" y="26623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</a:rPr>
              <a:t>k8s </a:t>
            </a:r>
            <a:r>
              <a:rPr lang="ko-KR" altLang="en-US" b="1" i="1" kern="0" dirty="0">
                <a:solidFill>
                  <a:prstClr val="white"/>
                </a:solidFill>
              </a:rPr>
              <a:t>기본 </a:t>
            </a:r>
            <a:r>
              <a:rPr lang="en-US" altLang="ko-KR" b="1" i="1" kern="0" dirty="0">
                <a:solidFill>
                  <a:prstClr val="white"/>
                </a:solidFill>
              </a:rPr>
              <a:t>objects </a:t>
            </a:r>
            <a:r>
              <a:rPr lang="ko-KR" altLang="en-US" b="1" i="1" kern="0" dirty="0">
                <a:solidFill>
                  <a:prstClr val="white"/>
                </a:solidFill>
              </a:rPr>
              <a:t>실습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9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571500" y="26623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 smtClean="0">
                <a:solidFill>
                  <a:srgbClr val="44546A">
                    <a:lumMod val="50000"/>
                  </a:srgbClr>
                </a:solidFill>
              </a:rPr>
              <a:t>04</a:t>
            </a:r>
            <a:endParaRPr lang="en-US" altLang="ko-KR" sz="1600" b="1" kern="0" dirty="0">
              <a:solidFill>
                <a:srgbClr val="44546A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3699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022429" y="26623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</a:rPr>
              <a:t>k8s </a:t>
            </a:r>
            <a:r>
              <a:rPr lang="ko-KR" altLang="en-US" b="1" i="1" kern="0" dirty="0">
                <a:solidFill>
                  <a:prstClr val="white"/>
                </a:solidFill>
              </a:rPr>
              <a:t>기본 </a:t>
            </a:r>
            <a:r>
              <a:rPr lang="en-US" altLang="ko-KR" b="1" i="1" kern="0" dirty="0">
                <a:solidFill>
                  <a:prstClr val="white"/>
                </a:solidFill>
              </a:rPr>
              <a:t>objects </a:t>
            </a:r>
            <a:r>
              <a:rPr lang="ko-KR" altLang="en-US" b="1" i="1" kern="0" dirty="0">
                <a:solidFill>
                  <a:prstClr val="white"/>
                </a:solidFill>
              </a:rPr>
              <a:t>실습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571500" y="26623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 smtClean="0">
                <a:solidFill>
                  <a:srgbClr val="44546A">
                    <a:lumMod val="50000"/>
                  </a:srgbClr>
                </a:solidFill>
              </a:rPr>
              <a:t>04</a:t>
            </a:r>
            <a:endParaRPr lang="en-US" altLang="ko-KR" sz="1600" b="1" kern="0" dirty="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34266" y="1866800"/>
            <a:ext cx="41234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i="1" dirty="0" err="1" smtClean="0">
                <a:solidFill>
                  <a:srgbClr val="127CEA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ReplicaSet</a:t>
            </a:r>
            <a:endParaRPr lang="ko-KR" altLang="en-US" sz="6000" i="1" dirty="0">
              <a:solidFill>
                <a:srgbClr val="127CEA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62285" y="3584033"/>
            <a:ext cx="88355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 err="1" smtClean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파드가</a:t>
            </a:r>
            <a:r>
              <a:rPr lang="ko-KR" altLang="en-US" sz="3200" dirty="0" smtClean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항상 지정된 개수만큼</a:t>
            </a:r>
            <a:endParaRPr lang="en-US" altLang="ko-KR" sz="3200" dirty="0" smtClean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dirty="0" smtClean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실행되도록</a:t>
            </a:r>
            <a:r>
              <a:rPr lang="en-US" altLang="ko-KR" sz="3200" dirty="0" smtClean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ko-KR" altLang="en-US" sz="3200" dirty="0" smtClean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관리하는 컨트롤러</a:t>
            </a:r>
            <a:endParaRPr lang="ko-KR" altLang="en-US" sz="3200" dirty="0">
              <a:solidFill>
                <a:schemeClr val="bg1">
                  <a:lumMod val="50000"/>
                </a:schemeClr>
              </a:solidFill>
              <a:latin typeface="Arial Black" panose="020B0A04020102020204" pitchFamily="34" charset="0"/>
              <a:ea typeface="나눔스퀘어라운드OTF ExtraBold" panose="020B0600000101010101" pitchFamily="34" charset="-127"/>
            </a:endParaRPr>
          </a:p>
        </p:txBody>
      </p:sp>
      <p:pic>
        <p:nvPicPr>
          <p:cNvPr id="1026" name="Picture 2" descr="https://cdn-icons-png.flaticon.com/512/7350/73507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489" y="3423628"/>
            <a:ext cx="801956" cy="80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-icons-png.flaticon.com/512/7350/7350738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654" y="3403580"/>
            <a:ext cx="842052" cy="84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771736" y="5515318"/>
            <a:ext cx="88355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정해진 수의 동일한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파드가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항상 실행되도록 관리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노드 장애 등의 이유로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파드를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사용할 수 없다면 다른 노드에서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파드를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다시 생성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861087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022429" y="26623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k8s </a:t>
            </a:r>
            <a:r>
              <a:rPr kumimoji="0" lang="ko-KR" altLang="en-US" sz="1800" b="1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기본 </a:t>
            </a:r>
            <a:r>
              <a:rPr kumimoji="0" lang="en-US" altLang="ko-KR" sz="1800" b="1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objects </a:t>
            </a:r>
            <a:r>
              <a:rPr kumimoji="0" lang="ko-KR" altLang="en-US" sz="1800" b="1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실습</a:t>
            </a:r>
            <a:endParaRPr kumimoji="0" lang="en-US" altLang="ko-KR" sz="18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571500" y="26623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04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5946EF-20D4-439C-A822-B4156F32CBDE}"/>
              </a:ext>
            </a:extLst>
          </p:cNvPr>
          <p:cNvSpPr/>
          <p:nvPr/>
        </p:nvSpPr>
        <p:spPr>
          <a:xfrm>
            <a:off x="1113049" y="939788"/>
            <a:ext cx="230943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27CE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nginx-rs.yaml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618179" y="1339046"/>
            <a:ext cx="3228975" cy="4764416"/>
            <a:chOff x="1618179" y="1208333"/>
            <a:chExt cx="3228975" cy="4764416"/>
          </a:xfrm>
        </p:grpSpPr>
        <p:grpSp>
          <p:nvGrpSpPr>
            <p:cNvPr id="40" name="그룹 39"/>
            <p:cNvGrpSpPr/>
            <p:nvPr/>
          </p:nvGrpSpPr>
          <p:grpSpPr>
            <a:xfrm>
              <a:off x="1618179" y="1208333"/>
              <a:ext cx="3228975" cy="4764416"/>
              <a:chOff x="1296988" y="1473437"/>
              <a:chExt cx="3228975" cy="4349940"/>
            </a:xfrm>
          </p:grpSpPr>
          <p:sp>
            <p:nvSpPr>
              <p:cNvPr id="42" name="한쪽 모서리가 잘린 사각형 41"/>
              <p:cNvSpPr/>
              <p:nvPr/>
            </p:nvSpPr>
            <p:spPr>
              <a:xfrm>
                <a:off x="1296988" y="1540575"/>
                <a:ext cx="3228975" cy="4282802"/>
              </a:xfrm>
              <a:prstGeom prst="snip1Rect">
                <a:avLst>
                  <a:gd name="adj" fmla="val 22567"/>
                </a:avLst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" name="사다리꼴 43"/>
              <p:cNvSpPr/>
              <p:nvPr/>
            </p:nvSpPr>
            <p:spPr>
              <a:xfrm rot="19762840">
                <a:off x="3779781" y="1473437"/>
                <a:ext cx="521571" cy="935613"/>
              </a:xfrm>
              <a:prstGeom prst="trapezoid">
                <a:avLst>
                  <a:gd name="adj" fmla="val 50000"/>
                </a:avLst>
              </a:prstGeom>
              <a:solidFill>
                <a:schemeClr val="bg2"/>
              </a:solidFill>
              <a:ln w="3175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1661103" y="1245296"/>
              <a:ext cx="3128963" cy="4708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apiVersion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: apps/v1</a:t>
              </a:r>
            </a:p>
            <a:p>
              <a:pPr marL="0" marR="0" lvl="0" indent="0" algn="l" defTabSz="914400" rtl="0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kind: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ReplicaSet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metadata:</a:t>
              </a:r>
            </a:p>
            <a:p>
              <a:pPr marL="0" marR="0" lvl="0" indent="0" algn="l" defTabSz="914400" rtl="0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 name: my-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nginx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rs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spec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:</a:t>
              </a:r>
            </a:p>
            <a:p>
              <a:pPr marL="0" marR="0" lvl="0" indent="0" algn="l" defTabSz="914400" rtl="0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 replicas: 3</a:t>
              </a:r>
            </a:p>
            <a:p>
              <a:pPr marL="0" marR="0" lvl="0" indent="0" algn="l" defTabSz="914400" rtl="0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 selector:</a:t>
              </a:r>
            </a:p>
            <a:p>
              <a:pPr marL="0" marR="0" lvl="0" indent="0" algn="l" defTabSz="914400" rtl="0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  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matchLabels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:</a:t>
              </a:r>
            </a:p>
            <a:p>
              <a:pPr marL="0" marR="0" lvl="0" indent="0" algn="l" defTabSz="914400" rtl="0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     app: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nginx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 template:</a:t>
              </a:r>
            </a:p>
            <a:p>
              <a:pPr marL="0" marR="0" lvl="0" indent="0" algn="l" defTabSz="914400" rtl="0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    metadata:</a:t>
              </a:r>
            </a:p>
            <a:p>
              <a:pPr marL="0" marR="0" lvl="0" indent="0" algn="l" defTabSz="914400" rtl="0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       name: my-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nginx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       labels:             </a:t>
              </a:r>
            </a:p>
            <a:p>
              <a:pPr marL="0" marR="0" lvl="0" indent="0" algn="l" defTabSz="914400" rtl="0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         app: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nginx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       </a:t>
              </a:r>
            </a:p>
            <a:p>
              <a:pPr marL="0" marR="0" lvl="0" indent="0" algn="l" defTabSz="914400" rtl="0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    spec:</a:t>
              </a:r>
            </a:p>
            <a:p>
              <a:pPr marL="0" marR="0" lvl="0" indent="0" algn="l" defTabSz="914400" rtl="0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       containers:</a:t>
              </a:r>
            </a:p>
            <a:p>
              <a:pPr marL="0" marR="0" lvl="0" indent="0" algn="l" defTabSz="914400" rtl="0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       - name: my-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nginx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         image: nginx:1.14.0</a:t>
              </a:r>
            </a:p>
            <a:p>
              <a:pPr marL="0" marR="0" lvl="0" indent="0" algn="l" defTabSz="914400" rtl="0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         ports:</a:t>
              </a:r>
            </a:p>
            <a:p>
              <a:pPr marL="0" marR="0" lvl="0" indent="0" algn="l" defTabSz="914400" rtl="0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         -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containerPort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: 80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5" name="모서리가 둥근 직사각형 54"/>
          <p:cNvSpPr/>
          <p:nvPr/>
        </p:nvSpPr>
        <p:spPr>
          <a:xfrm>
            <a:off x="1757880" y="2532814"/>
            <a:ext cx="1032617" cy="27254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839817" y="3749365"/>
            <a:ext cx="2266828" cy="2207254"/>
          </a:xfrm>
          <a:prstGeom prst="rect">
            <a:avLst/>
          </a:prstGeom>
          <a:solidFill>
            <a:schemeClr val="accent2">
              <a:lumMod val="60000"/>
              <a:lumOff val="40000"/>
              <a:alpha val="3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3758943" y="2457145"/>
            <a:ext cx="2816164" cy="3789290"/>
            <a:chOff x="3758943" y="2457145"/>
            <a:chExt cx="2816164" cy="378929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2595" y="2839638"/>
              <a:ext cx="2422512" cy="3406797"/>
            </a:xfrm>
            <a:prstGeom prst="rect">
              <a:avLst/>
            </a:prstGeom>
          </p:spPr>
        </p:pic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E5946EF-20D4-439C-A822-B4156F32CBDE}"/>
                </a:ext>
              </a:extLst>
            </p:cNvPr>
            <p:cNvSpPr/>
            <p:nvPr/>
          </p:nvSpPr>
          <p:spPr>
            <a:xfrm>
              <a:off x="3758943" y="2457145"/>
              <a:ext cx="2309435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27CEA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nginx-pod.yaml</a:t>
              </a:r>
              <a:endPara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285359" y="3618652"/>
              <a:ext cx="2060357" cy="2319439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3607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909327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022429" y="26623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k8s </a:t>
            </a:r>
            <a:r>
              <a:rPr kumimoji="0" lang="ko-KR" altLang="en-US" sz="1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기본 </a:t>
            </a:r>
            <a:r>
              <a:rPr kumimoji="0" lang="en-US" altLang="ko-KR" sz="1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objects </a:t>
            </a:r>
            <a:r>
              <a:rPr kumimoji="0" lang="ko-KR" altLang="en-US" sz="1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실습</a:t>
            </a:r>
            <a:endParaRPr kumimoji="0" lang="en-US" altLang="ko-KR" sz="18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571500" y="26623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04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76567" y="3052846"/>
            <a:ext cx="3838865" cy="1394645"/>
            <a:chOff x="4176568" y="2331351"/>
            <a:chExt cx="3838865" cy="1394645"/>
          </a:xfrm>
        </p:grpSpPr>
        <p:sp>
          <p:nvSpPr>
            <p:cNvPr id="56" name="모서리가 둥근 직사각형 55"/>
            <p:cNvSpPr/>
            <p:nvPr/>
          </p:nvSpPr>
          <p:spPr>
            <a:xfrm>
              <a:off x="4176568" y="2331351"/>
              <a:ext cx="3838865" cy="1394645"/>
            </a:xfrm>
            <a:prstGeom prst="roundRect">
              <a:avLst>
                <a:gd name="adj" fmla="val 6939"/>
              </a:avLst>
            </a:prstGeom>
            <a:solidFill>
              <a:srgbClr val="FFF0C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tlCol="0" anchor="t"/>
            <a:lstStyle/>
            <a:p>
              <a:pPr lvl="0" algn="ctr"/>
              <a:r>
                <a:rPr lang="en-US" altLang="ko-KR" sz="2000" dirty="0" err="1" smtClean="0">
                  <a:solidFill>
                    <a:schemeClr val="tx1"/>
                  </a:solidFill>
                  <a:latin typeface="Franklin Gothic Medium" panose="020B0603020102020204" pitchFamily="34" charset="0"/>
                </a:rPr>
                <a:t>ReplicaSet</a:t>
              </a:r>
              <a:endParaRPr lang="en-US" altLang="ko-KR" sz="2000" dirty="0" smtClean="0">
                <a:solidFill>
                  <a:schemeClr val="tx1"/>
                </a:solidFill>
                <a:latin typeface="Franklin Gothic Medium" panose="020B0603020102020204" pitchFamily="34" charset="0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4421437" y="2742736"/>
              <a:ext cx="3349127" cy="852889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altLang="ko-KR" sz="1600" dirty="0">
                  <a:solidFill>
                    <a:schemeClr val="tx1"/>
                  </a:solidFill>
                  <a:latin typeface="Franklin Gothic Medium" panose="020B0603020102020204" pitchFamily="34" charset="0"/>
                </a:rPr>
                <a:t>selector:</a:t>
              </a:r>
            </a:p>
            <a:p>
              <a:pPr lvl="0"/>
              <a:r>
                <a:rPr lang="en-US" altLang="ko-KR" sz="1600" dirty="0">
                  <a:solidFill>
                    <a:schemeClr val="tx1"/>
                  </a:solidFill>
                  <a:latin typeface="Franklin Gothic Medium" panose="020B0603020102020204" pitchFamily="34" charset="0"/>
                </a:rPr>
                <a:t>    </a:t>
              </a:r>
              <a:r>
                <a:rPr lang="en-US" altLang="ko-KR" sz="1600" dirty="0" err="1">
                  <a:solidFill>
                    <a:schemeClr val="tx1"/>
                  </a:solidFill>
                  <a:latin typeface="Franklin Gothic Medium" panose="020B0603020102020204" pitchFamily="34" charset="0"/>
                </a:rPr>
                <a:t>matchLabels</a:t>
              </a:r>
              <a:r>
                <a:rPr lang="en-US" altLang="ko-KR" sz="1600" dirty="0">
                  <a:solidFill>
                    <a:schemeClr val="tx1"/>
                  </a:solidFill>
                  <a:latin typeface="Franklin Gothic Medium" panose="020B0603020102020204" pitchFamily="34" charset="0"/>
                </a:rPr>
                <a:t>:</a:t>
              </a:r>
            </a:p>
            <a:p>
              <a:pPr lvl="0"/>
              <a:r>
                <a:rPr lang="en-US" altLang="ko-KR" sz="1600" dirty="0">
                  <a:solidFill>
                    <a:schemeClr val="tx1"/>
                  </a:solidFill>
                  <a:latin typeface="Franklin Gothic Medium" panose="020B0603020102020204" pitchFamily="34" charset="0"/>
                </a:rPr>
                <a:t>     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Franklin Gothic Medium" panose="020B0603020102020204" pitchFamily="34" charset="0"/>
                </a:rPr>
                <a:t> app</a:t>
              </a:r>
              <a:r>
                <a:rPr lang="en-US" altLang="ko-KR" sz="1600" dirty="0">
                  <a:solidFill>
                    <a:schemeClr val="tx1"/>
                  </a:solidFill>
                  <a:latin typeface="Franklin Gothic Medium" panose="020B0603020102020204" pitchFamily="34" charset="0"/>
                </a:rPr>
                <a:t>: </a:t>
              </a:r>
              <a:r>
                <a:rPr lang="en-US" altLang="ko-KR" sz="1600" dirty="0" err="1">
                  <a:solidFill>
                    <a:schemeClr val="tx1"/>
                  </a:solidFill>
                  <a:latin typeface="Franklin Gothic Medium" panose="020B0603020102020204" pitchFamily="34" charset="0"/>
                </a:rPr>
                <a:t>nginx</a:t>
              </a:r>
              <a:endParaRPr lang="en-US" altLang="ko-KR" sz="1600" dirty="0">
                <a:solidFill>
                  <a:schemeClr val="tx1"/>
                </a:solidFill>
                <a:latin typeface="Franklin Gothic Medium" panose="020B0603020102020204" pitchFamily="34" charset="0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594935" y="5259406"/>
            <a:ext cx="2197100" cy="1032400"/>
            <a:chOff x="1757484" y="4872641"/>
            <a:chExt cx="2197100" cy="1032400"/>
          </a:xfrm>
        </p:grpSpPr>
        <p:sp>
          <p:nvSpPr>
            <p:cNvPr id="53" name="모서리가 둥근 직사각형 52"/>
            <p:cNvSpPr/>
            <p:nvPr/>
          </p:nvSpPr>
          <p:spPr>
            <a:xfrm>
              <a:off x="1757484" y="4872641"/>
              <a:ext cx="2197100" cy="1032400"/>
            </a:xfrm>
            <a:prstGeom prst="roundRect">
              <a:avLst>
                <a:gd name="adj" fmla="val 6939"/>
              </a:avLst>
            </a:prstGeom>
            <a:solidFill>
              <a:srgbClr val="CADFF2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t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</a:rPr>
                <a:t>Pod</a:t>
              </a:r>
              <a:endPara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938648" y="5266062"/>
              <a:ext cx="1834773" cy="531611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>
                <a:defRPr/>
              </a:pPr>
              <a:r>
                <a:rPr lang="en-US" altLang="ko-KR" sz="1600" dirty="0">
                  <a:solidFill>
                    <a:schemeClr val="tx1"/>
                  </a:solidFill>
                  <a:latin typeface="Franklin Gothic Medium" panose="020B0603020102020204" pitchFamily="34" charset="0"/>
                </a:rPr>
                <a:t>labels:</a:t>
              </a:r>
            </a:p>
            <a:p>
              <a:pPr lvl="0">
                <a:defRPr/>
              </a:pPr>
              <a:r>
                <a:rPr lang="en-US" altLang="ko-KR" sz="1600" dirty="0">
                  <a:solidFill>
                    <a:schemeClr val="tx1"/>
                  </a:solidFill>
                  <a:latin typeface="Franklin Gothic Medium" panose="020B0603020102020204" pitchFamily="34" charset="0"/>
                </a:rPr>
                <a:t>  app: </a:t>
              </a:r>
              <a:r>
                <a:rPr lang="en-US" altLang="ko-KR" sz="1600" dirty="0" err="1">
                  <a:solidFill>
                    <a:schemeClr val="tx1"/>
                  </a:solidFill>
                  <a:latin typeface="Franklin Gothic Medium" panose="020B0603020102020204" pitchFamily="34" charset="0"/>
                </a:rPr>
                <a:t>nginx</a:t>
              </a:r>
              <a:endParaRPr lang="ko-KR" altLang="en-US" sz="1600" dirty="0">
                <a:solidFill>
                  <a:schemeClr val="tx1"/>
                </a:solidFill>
                <a:latin typeface="Franklin Gothic Medium" panose="020B0603020102020204" pitchFamily="34" charset="0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4997450" y="5259406"/>
            <a:ext cx="2197100" cy="1032400"/>
            <a:chOff x="1757484" y="4872641"/>
            <a:chExt cx="2197100" cy="1032400"/>
          </a:xfrm>
        </p:grpSpPr>
        <p:sp>
          <p:nvSpPr>
            <p:cNvPr id="59" name="모서리가 둥근 직사각형 58"/>
            <p:cNvSpPr/>
            <p:nvPr/>
          </p:nvSpPr>
          <p:spPr>
            <a:xfrm>
              <a:off x="1757484" y="4872641"/>
              <a:ext cx="2197100" cy="1032400"/>
            </a:xfrm>
            <a:prstGeom prst="roundRect">
              <a:avLst>
                <a:gd name="adj" fmla="val 6939"/>
              </a:avLst>
            </a:prstGeom>
            <a:solidFill>
              <a:srgbClr val="CADFF2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t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</a:rPr>
                <a:t>Pod</a:t>
              </a:r>
              <a:endPara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938648" y="5266062"/>
              <a:ext cx="1834773" cy="531611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>
                <a:defRPr/>
              </a:pPr>
              <a:r>
                <a:rPr lang="en-US" altLang="ko-KR" sz="1600" dirty="0">
                  <a:solidFill>
                    <a:schemeClr val="tx1"/>
                  </a:solidFill>
                  <a:latin typeface="Franklin Gothic Medium" panose="020B0603020102020204" pitchFamily="34" charset="0"/>
                </a:rPr>
                <a:t>labels:</a:t>
              </a:r>
            </a:p>
            <a:p>
              <a:pPr lvl="0">
                <a:defRPr/>
              </a:pPr>
              <a:r>
                <a:rPr lang="en-US" altLang="ko-KR" sz="1600" dirty="0">
                  <a:solidFill>
                    <a:schemeClr val="tx1"/>
                  </a:solidFill>
                  <a:latin typeface="Franklin Gothic Medium" panose="020B0603020102020204" pitchFamily="34" charset="0"/>
                </a:rPr>
                <a:t>  app: </a:t>
              </a:r>
              <a:r>
                <a:rPr lang="en-US" altLang="ko-KR" sz="1600" dirty="0" err="1">
                  <a:solidFill>
                    <a:schemeClr val="tx1"/>
                  </a:solidFill>
                  <a:latin typeface="Franklin Gothic Medium" panose="020B0603020102020204" pitchFamily="34" charset="0"/>
                </a:rPr>
                <a:t>nginx</a:t>
              </a:r>
              <a:endParaRPr lang="ko-KR" altLang="en-US" sz="1600" dirty="0">
                <a:solidFill>
                  <a:schemeClr val="tx1"/>
                </a:solidFill>
                <a:latin typeface="Franklin Gothic Medium" panose="020B0603020102020204" pitchFamily="34" charset="0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8349166" y="5296496"/>
            <a:ext cx="2197100" cy="1032400"/>
            <a:chOff x="1757484" y="4872641"/>
            <a:chExt cx="2197100" cy="1032400"/>
          </a:xfrm>
        </p:grpSpPr>
        <p:sp>
          <p:nvSpPr>
            <p:cNvPr id="62" name="모서리가 둥근 직사각형 61"/>
            <p:cNvSpPr/>
            <p:nvPr/>
          </p:nvSpPr>
          <p:spPr>
            <a:xfrm>
              <a:off x="1757484" y="4872641"/>
              <a:ext cx="2197100" cy="1032400"/>
            </a:xfrm>
            <a:prstGeom prst="roundRect">
              <a:avLst>
                <a:gd name="adj" fmla="val 6939"/>
              </a:avLst>
            </a:prstGeom>
            <a:solidFill>
              <a:srgbClr val="CADFF2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t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</a:rPr>
                <a:t>Pod</a:t>
              </a:r>
              <a:endPara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1938648" y="5266062"/>
              <a:ext cx="1834773" cy="531611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>
                <a:defRPr/>
              </a:pPr>
              <a:r>
                <a:rPr lang="en-US" altLang="ko-KR" sz="1600" dirty="0">
                  <a:solidFill>
                    <a:schemeClr val="tx1"/>
                  </a:solidFill>
                  <a:latin typeface="Franklin Gothic Medium" panose="020B0603020102020204" pitchFamily="34" charset="0"/>
                </a:rPr>
                <a:t>labels:</a:t>
              </a:r>
            </a:p>
            <a:p>
              <a:pPr lvl="0">
                <a:defRPr/>
              </a:pPr>
              <a:r>
                <a:rPr lang="en-US" altLang="ko-KR" sz="1600" dirty="0">
                  <a:solidFill>
                    <a:schemeClr val="tx1"/>
                  </a:solidFill>
                  <a:latin typeface="Franklin Gothic Medium" panose="020B0603020102020204" pitchFamily="34" charset="0"/>
                </a:rPr>
                <a:t>  app: </a:t>
              </a:r>
              <a:r>
                <a:rPr lang="en-US" altLang="ko-KR" sz="1600" dirty="0" err="1">
                  <a:solidFill>
                    <a:schemeClr val="tx1"/>
                  </a:solidFill>
                  <a:latin typeface="Franklin Gothic Medium" panose="020B0603020102020204" pitchFamily="34" charset="0"/>
                </a:rPr>
                <a:t>nginx</a:t>
              </a:r>
              <a:endParaRPr lang="ko-KR" altLang="en-US" sz="1600" dirty="0">
                <a:solidFill>
                  <a:schemeClr val="tx1"/>
                </a:solidFill>
                <a:latin typeface="Franklin Gothic Medium" panose="020B0603020102020204" pitchFamily="34" charset="0"/>
              </a:endParaRPr>
            </a:p>
          </p:txBody>
        </p:sp>
      </p:grpSp>
      <p:cxnSp>
        <p:nvCxnSpPr>
          <p:cNvPr id="19" name="직선 화살표 연결선 18"/>
          <p:cNvCxnSpPr>
            <a:stCxn id="56" idx="2"/>
            <a:endCxn id="53" idx="0"/>
          </p:cNvCxnSpPr>
          <p:nvPr/>
        </p:nvCxnSpPr>
        <p:spPr>
          <a:xfrm flipH="1">
            <a:off x="2693485" y="4447491"/>
            <a:ext cx="3402515" cy="811915"/>
          </a:xfrm>
          <a:prstGeom prst="straightConnector1">
            <a:avLst/>
          </a:prstGeom>
          <a:ln>
            <a:solidFill>
              <a:srgbClr val="FF5D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56" idx="2"/>
            <a:endCxn id="59" idx="0"/>
          </p:cNvCxnSpPr>
          <p:nvPr/>
        </p:nvCxnSpPr>
        <p:spPr>
          <a:xfrm>
            <a:off x="6096000" y="4447491"/>
            <a:ext cx="0" cy="811915"/>
          </a:xfrm>
          <a:prstGeom prst="straightConnector1">
            <a:avLst/>
          </a:prstGeom>
          <a:ln>
            <a:solidFill>
              <a:srgbClr val="FF5D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56" idx="2"/>
            <a:endCxn id="62" idx="0"/>
          </p:cNvCxnSpPr>
          <p:nvPr/>
        </p:nvCxnSpPr>
        <p:spPr>
          <a:xfrm>
            <a:off x="6096000" y="4447491"/>
            <a:ext cx="3351716" cy="849005"/>
          </a:xfrm>
          <a:prstGeom prst="straightConnector1">
            <a:avLst/>
          </a:prstGeom>
          <a:ln>
            <a:solidFill>
              <a:srgbClr val="FF5D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68085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022429" y="26623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k8s </a:t>
            </a:r>
            <a:r>
              <a:rPr kumimoji="0" lang="ko-KR" altLang="en-US" sz="1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기본 </a:t>
            </a:r>
            <a:r>
              <a:rPr kumimoji="0" lang="en-US" altLang="ko-KR" sz="1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objects </a:t>
            </a:r>
            <a:r>
              <a:rPr kumimoji="0" lang="ko-KR" altLang="en-US" sz="1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실습</a:t>
            </a:r>
            <a:endParaRPr kumimoji="0" lang="en-US" altLang="ko-KR" sz="18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571500" y="26623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04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785300" y="1277958"/>
            <a:ext cx="8983964" cy="4863192"/>
          </a:xfrm>
          <a:prstGeom prst="roundRect">
            <a:avLst>
              <a:gd name="adj" fmla="val 6939"/>
            </a:avLst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369713" y="1122184"/>
            <a:ext cx="181513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k8s Cluster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2060154" y="2038120"/>
            <a:ext cx="2520800" cy="3888955"/>
          </a:xfrm>
          <a:prstGeom prst="roundRect">
            <a:avLst>
              <a:gd name="adj" fmla="val 6939"/>
            </a:avLst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748008" y="1866800"/>
            <a:ext cx="114509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Node 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5057759" y="2038120"/>
            <a:ext cx="2520800" cy="3888955"/>
          </a:xfrm>
          <a:prstGeom prst="roundRect">
            <a:avLst>
              <a:gd name="adj" fmla="val 6939"/>
            </a:avLst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745613" y="1866800"/>
            <a:ext cx="114509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Node 2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8055364" y="2038120"/>
            <a:ext cx="2520800" cy="3888955"/>
          </a:xfrm>
          <a:prstGeom prst="roundRect">
            <a:avLst>
              <a:gd name="adj" fmla="val 6939"/>
            </a:avLst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743218" y="1866800"/>
            <a:ext cx="114509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Node 3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222004" y="3672904"/>
            <a:ext cx="2670908" cy="2076038"/>
            <a:chOff x="2222004" y="3635807"/>
            <a:chExt cx="2670908" cy="2076038"/>
          </a:xfrm>
        </p:grpSpPr>
        <p:grpSp>
          <p:nvGrpSpPr>
            <p:cNvPr id="25" name="그룹 24"/>
            <p:cNvGrpSpPr/>
            <p:nvPr/>
          </p:nvGrpSpPr>
          <p:grpSpPr>
            <a:xfrm>
              <a:off x="2222004" y="4479944"/>
              <a:ext cx="2197100" cy="1231901"/>
              <a:chOff x="2318700" y="4479944"/>
              <a:chExt cx="2197100" cy="1231901"/>
            </a:xfrm>
          </p:grpSpPr>
          <p:grpSp>
            <p:nvGrpSpPr>
              <p:cNvPr id="26" name="그룹 25"/>
              <p:cNvGrpSpPr/>
              <p:nvPr/>
            </p:nvGrpSpPr>
            <p:grpSpPr>
              <a:xfrm>
                <a:off x="2318700" y="4479944"/>
                <a:ext cx="2197100" cy="1231901"/>
                <a:chOff x="2318700" y="4278100"/>
                <a:chExt cx="2197100" cy="1231901"/>
              </a:xfrm>
            </p:grpSpPr>
            <p:sp>
              <p:nvSpPr>
                <p:cNvPr id="28" name="모서리가 둥근 직사각형 27"/>
                <p:cNvSpPr/>
                <p:nvPr/>
              </p:nvSpPr>
              <p:spPr>
                <a:xfrm>
                  <a:off x="2318700" y="4633700"/>
                  <a:ext cx="2197100" cy="876301"/>
                </a:xfrm>
                <a:prstGeom prst="roundRect">
                  <a:avLst>
                    <a:gd name="adj" fmla="val 6939"/>
                  </a:avLst>
                </a:prstGeom>
                <a:noFill/>
                <a:ln w="571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" name="직사각형 28"/>
                <p:cNvSpPr/>
                <p:nvPr/>
              </p:nvSpPr>
              <p:spPr>
                <a:xfrm>
                  <a:off x="2749969" y="4278100"/>
                  <a:ext cx="1334560" cy="355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80</a:t>
                  </a:r>
                  <a:endPara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27" name="TextBox 26"/>
              <p:cNvSpPr txBox="1"/>
              <p:nvPr/>
            </p:nvSpPr>
            <p:spPr>
              <a:xfrm>
                <a:off x="2534168" y="4798723"/>
                <a:ext cx="1766163" cy="877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my-</a:t>
                </a:r>
                <a:r>
                  <a:rPr kumimoji="0" lang="en-US" altLang="ko-KR" sz="1600" b="0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nginx</a:t>
                </a:r>
                <a:endPara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Pod</a:t>
                </a:r>
                <a:endPara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6" name="오각형 5"/>
            <p:cNvSpPr/>
            <p:nvPr/>
          </p:nvSpPr>
          <p:spPr>
            <a:xfrm rot="8739826" flipV="1">
              <a:off x="3695991" y="3635807"/>
              <a:ext cx="1196921" cy="269604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app: </a:t>
              </a:r>
              <a:r>
                <a:rPr kumimoji="0" lang="en-US" altLang="ko-KR" sz="14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nginx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1" name="구부러진 연결선 10"/>
            <p:cNvCxnSpPr>
              <a:stCxn id="28" idx="3"/>
              <a:endCxn id="6" idx="3"/>
            </p:cNvCxnSpPr>
            <p:nvPr/>
          </p:nvCxnSpPr>
          <p:spPr>
            <a:xfrm flipH="1" flipV="1">
              <a:off x="3800278" y="4108170"/>
              <a:ext cx="618826" cy="1165525"/>
            </a:xfrm>
            <a:prstGeom prst="curvedConnector5">
              <a:avLst>
                <a:gd name="adj1" fmla="val -36941"/>
                <a:gd name="adj2" fmla="val 77494"/>
                <a:gd name="adj3" fmla="val 136941"/>
              </a:avLst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/>
          <p:cNvGrpSpPr/>
          <p:nvPr/>
        </p:nvGrpSpPr>
        <p:grpSpPr>
          <a:xfrm>
            <a:off x="5224696" y="3672904"/>
            <a:ext cx="2670908" cy="2076038"/>
            <a:chOff x="2222004" y="3635807"/>
            <a:chExt cx="2670908" cy="2076038"/>
          </a:xfrm>
        </p:grpSpPr>
        <p:grpSp>
          <p:nvGrpSpPr>
            <p:cNvPr id="31" name="그룹 30"/>
            <p:cNvGrpSpPr/>
            <p:nvPr/>
          </p:nvGrpSpPr>
          <p:grpSpPr>
            <a:xfrm>
              <a:off x="2222004" y="4479944"/>
              <a:ext cx="2197100" cy="1231901"/>
              <a:chOff x="2318700" y="4479944"/>
              <a:chExt cx="2197100" cy="1231901"/>
            </a:xfrm>
          </p:grpSpPr>
          <p:grpSp>
            <p:nvGrpSpPr>
              <p:cNvPr id="41" name="그룹 40"/>
              <p:cNvGrpSpPr/>
              <p:nvPr/>
            </p:nvGrpSpPr>
            <p:grpSpPr>
              <a:xfrm>
                <a:off x="2318700" y="4479944"/>
                <a:ext cx="2197100" cy="1231901"/>
                <a:chOff x="2318700" y="4278100"/>
                <a:chExt cx="2197100" cy="1231901"/>
              </a:xfrm>
            </p:grpSpPr>
            <p:sp>
              <p:nvSpPr>
                <p:cNvPr id="43" name="모서리가 둥근 직사각형 42"/>
                <p:cNvSpPr/>
                <p:nvPr/>
              </p:nvSpPr>
              <p:spPr>
                <a:xfrm>
                  <a:off x="2318700" y="4633700"/>
                  <a:ext cx="2197100" cy="876301"/>
                </a:xfrm>
                <a:prstGeom prst="roundRect">
                  <a:avLst>
                    <a:gd name="adj" fmla="val 6939"/>
                  </a:avLst>
                </a:prstGeom>
                <a:noFill/>
                <a:ln w="571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4" name="직사각형 43"/>
                <p:cNvSpPr/>
                <p:nvPr/>
              </p:nvSpPr>
              <p:spPr>
                <a:xfrm>
                  <a:off x="2749969" y="4278100"/>
                  <a:ext cx="1334560" cy="355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80</a:t>
                  </a:r>
                  <a:endPara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42" name="TextBox 41"/>
              <p:cNvSpPr txBox="1"/>
              <p:nvPr/>
            </p:nvSpPr>
            <p:spPr>
              <a:xfrm>
                <a:off x="2534168" y="4798723"/>
                <a:ext cx="1766163" cy="877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my-</a:t>
                </a:r>
                <a:r>
                  <a:rPr kumimoji="0" lang="en-US" altLang="ko-KR" sz="1600" b="0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nginx</a:t>
                </a:r>
                <a:endPara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Pod</a:t>
                </a:r>
                <a:endPara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32" name="오각형 31"/>
            <p:cNvSpPr/>
            <p:nvPr/>
          </p:nvSpPr>
          <p:spPr>
            <a:xfrm rot="8739826" flipV="1">
              <a:off x="3695991" y="3635807"/>
              <a:ext cx="1196921" cy="269604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app: </a:t>
              </a:r>
              <a:r>
                <a:rPr kumimoji="0" lang="en-US" altLang="ko-KR" sz="14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nginx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0" name="구부러진 연결선 39"/>
            <p:cNvCxnSpPr>
              <a:stCxn id="43" idx="3"/>
              <a:endCxn id="32" idx="3"/>
            </p:cNvCxnSpPr>
            <p:nvPr/>
          </p:nvCxnSpPr>
          <p:spPr>
            <a:xfrm flipH="1" flipV="1">
              <a:off x="3800278" y="4108170"/>
              <a:ext cx="618826" cy="1165525"/>
            </a:xfrm>
            <a:prstGeom prst="curvedConnector5">
              <a:avLst>
                <a:gd name="adj1" fmla="val -36941"/>
                <a:gd name="adj2" fmla="val 77494"/>
                <a:gd name="adj3" fmla="val 136941"/>
              </a:avLst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/>
          <p:cNvGrpSpPr/>
          <p:nvPr/>
        </p:nvGrpSpPr>
        <p:grpSpPr>
          <a:xfrm>
            <a:off x="8227388" y="3672904"/>
            <a:ext cx="2670908" cy="2076038"/>
            <a:chOff x="2222004" y="3635807"/>
            <a:chExt cx="2670908" cy="2076038"/>
          </a:xfrm>
        </p:grpSpPr>
        <p:grpSp>
          <p:nvGrpSpPr>
            <p:cNvPr id="46" name="그룹 45"/>
            <p:cNvGrpSpPr/>
            <p:nvPr/>
          </p:nvGrpSpPr>
          <p:grpSpPr>
            <a:xfrm>
              <a:off x="2222004" y="4479944"/>
              <a:ext cx="2197100" cy="1231901"/>
              <a:chOff x="2318700" y="4479944"/>
              <a:chExt cx="2197100" cy="1231901"/>
            </a:xfrm>
          </p:grpSpPr>
          <p:grpSp>
            <p:nvGrpSpPr>
              <p:cNvPr id="49" name="그룹 48"/>
              <p:cNvGrpSpPr/>
              <p:nvPr/>
            </p:nvGrpSpPr>
            <p:grpSpPr>
              <a:xfrm>
                <a:off x="2318700" y="4479944"/>
                <a:ext cx="2197100" cy="1231901"/>
                <a:chOff x="2318700" y="4278100"/>
                <a:chExt cx="2197100" cy="1231901"/>
              </a:xfrm>
            </p:grpSpPr>
            <p:sp>
              <p:nvSpPr>
                <p:cNvPr id="51" name="모서리가 둥근 직사각형 50"/>
                <p:cNvSpPr/>
                <p:nvPr/>
              </p:nvSpPr>
              <p:spPr>
                <a:xfrm>
                  <a:off x="2318700" y="4633700"/>
                  <a:ext cx="2197100" cy="876301"/>
                </a:xfrm>
                <a:prstGeom prst="roundRect">
                  <a:avLst>
                    <a:gd name="adj" fmla="val 6939"/>
                  </a:avLst>
                </a:prstGeom>
                <a:noFill/>
                <a:ln w="571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2" name="직사각형 51"/>
                <p:cNvSpPr/>
                <p:nvPr/>
              </p:nvSpPr>
              <p:spPr>
                <a:xfrm>
                  <a:off x="2749969" y="4278100"/>
                  <a:ext cx="1334560" cy="355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80</a:t>
                  </a:r>
                  <a:endPara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50" name="TextBox 49"/>
              <p:cNvSpPr txBox="1"/>
              <p:nvPr/>
            </p:nvSpPr>
            <p:spPr>
              <a:xfrm>
                <a:off x="2534168" y="4798723"/>
                <a:ext cx="1766163" cy="877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my-</a:t>
                </a:r>
                <a:r>
                  <a:rPr kumimoji="0" lang="en-US" altLang="ko-KR" sz="1600" b="0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nginx</a:t>
                </a:r>
                <a:endPara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Pod</a:t>
                </a:r>
                <a:endPara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47" name="오각형 46"/>
            <p:cNvSpPr/>
            <p:nvPr/>
          </p:nvSpPr>
          <p:spPr>
            <a:xfrm rot="8739826" flipV="1">
              <a:off x="3695991" y="3635807"/>
              <a:ext cx="1196921" cy="269604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app: </a:t>
              </a:r>
              <a:r>
                <a:rPr kumimoji="0" lang="en-US" altLang="ko-KR" sz="14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nginx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8" name="구부러진 연결선 47"/>
            <p:cNvCxnSpPr>
              <a:stCxn id="51" idx="3"/>
              <a:endCxn id="47" idx="3"/>
            </p:cNvCxnSpPr>
            <p:nvPr/>
          </p:nvCxnSpPr>
          <p:spPr>
            <a:xfrm flipH="1" flipV="1">
              <a:off x="3800278" y="4108170"/>
              <a:ext cx="618826" cy="1165525"/>
            </a:xfrm>
            <a:prstGeom prst="curvedConnector5">
              <a:avLst>
                <a:gd name="adj1" fmla="val -36941"/>
                <a:gd name="adj2" fmla="val 77494"/>
                <a:gd name="adj3" fmla="val 136941"/>
              </a:avLst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7444846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022429" y="26623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</a:rPr>
              <a:t>k8s </a:t>
            </a:r>
            <a:r>
              <a:rPr lang="ko-KR" altLang="en-US" b="1" i="1" kern="0" dirty="0">
                <a:solidFill>
                  <a:prstClr val="white"/>
                </a:solidFill>
              </a:rPr>
              <a:t>기본 </a:t>
            </a:r>
            <a:r>
              <a:rPr lang="en-US" altLang="ko-KR" b="1" i="1" kern="0" dirty="0">
                <a:solidFill>
                  <a:prstClr val="white"/>
                </a:solidFill>
              </a:rPr>
              <a:t>objects </a:t>
            </a:r>
            <a:r>
              <a:rPr lang="ko-KR" altLang="en-US" b="1" i="1" kern="0" dirty="0">
                <a:solidFill>
                  <a:prstClr val="white"/>
                </a:solidFill>
              </a:rPr>
              <a:t>실습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571500" y="26623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 smtClean="0">
                <a:solidFill>
                  <a:srgbClr val="44546A">
                    <a:lumMod val="50000"/>
                  </a:srgbClr>
                </a:solidFill>
              </a:rPr>
              <a:t>04</a:t>
            </a:r>
            <a:endParaRPr lang="en-US" altLang="ko-KR" sz="1600" b="1" kern="0" dirty="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43799" y="1866800"/>
            <a:ext cx="47044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i="1" dirty="0" smtClean="0">
                <a:solidFill>
                  <a:srgbClr val="127CEA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Deployment</a:t>
            </a:r>
            <a:endParaRPr lang="ko-KR" altLang="en-US" sz="6000" i="1" dirty="0">
              <a:solidFill>
                <a:srgbClr val="127CEA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62285" y="3584033"/>
            <a:ext cx="8835528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Pod</a:t>
            </a:r>
            <a:r>
              <a:rPr lang="ko-KR" altLang="en-US" sz="3200" dirty="0" smtClean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와 </a:t>
            </a:r>
            <a:r>
              <a:rPr lang="en-US" altLang="ko-KR" sz="3200" dirty="0" err="1" smtClean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ReplicaSet</a:t>
            </a:r>
            <a:r>
              <a:rPr lang="ko-KR" altLang="en-US" sz="3200" dirty="0" smtClean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에 대한</a:t>
            </a:r>
            <a:endParaRPr lang="en-US" altLang="ko-KR" sz="3200" dirty="0" smtClean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dirty="0" smtClean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선언적 업데이트를 제공</a:t>
            </a:r>
            <a:endParaRPr lang="en-US" altLang="ko-KR" sz="3200" dirty="0" smtClean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dirty="0" smtClean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Deployment</a:t>
            </a:r>
            <a:r>
              <a:rPr lang="en-US" altLang="ko-KR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= </a:t>
            </a:r>
            <a:r>
              <a:rPr lang="en-US" altLang="ko-KR" b="1" dirty="0" err="1">
                <a:solidFill>
                  <a:schemeClr val="accent6">
                    <a:lumMod val="7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ReplicaSet</a:t>
            </a:r>
            <a:r>
              <a:rPr lang="en-US" altLang="ko-KR" b="1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b="1" dirty="0" smtClean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+ </a:t>
            </a: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Pod</a:t>
            </a:r>
            <a:r>
              <a:rPr lang="en-US" altLang="ko-KR" b="1" dirty="0" smtClean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+ </a:t>
            </a:r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업데이트 이력 관리</a:t>
            </a:r>
            <a:endParaRPr lang="ko-KR" altLang="en-US" sz="3200" dirty="0">
              <a:solidFill>
                <a:schemeClr val="accent6">
                  <a:lumMod val="7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pic>
        <p:nvPicPr>
          <p:cNvPr id="1026" name="Picture 2" descr="https://cdn-icons-png.flaticon.com/512/7350/73507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489" y="3423628"/>
            <a:ext cx="801956" cy="80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-icons-png.flaticon.com/512/7350/7350738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654" y="3403580"/>
            <a:ext cx="842052" cy="84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07110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022429" y="26623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k8s </a:t>
            </a:r>
            <a:r>
              <a:rPr kumimoji="0" lang="ko-KR" altLang="en-US" sz="1800" b="1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기본 </a:t>
            </a:r>
            <a:r>
              <a:rPr kumimoji="0" lang="en-US" altLang="ko-KR" sz="1800" b="1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objects </a:t>
            </a:r>
            <a:r>
              <a:rPr kumimoji="0" lang="ko-KR" altLang="en-US" sz="1800" b="1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실습</a:t>
            </a:r>
            <a:endParaRPr kumimoji="0" lang="en-US" altLang="ko-KR" sz="18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571500" y="26623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04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5946EF-20D4-439C-A822-B4156F32CBDE}"/>
              </a:ext>
            </a:extLst>
          </p:cNvPr>
          <p:cNvSpPr/>
          <p:nvPr/>
        </p:nvSpPr>
        <p:spPr>
          <a:xfrm>
            <a:off x="1113049" y="853197"/>
            <a:ext cx="230943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27CE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nginx-rs.yaml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618179" y="1422339"/>
            <a:ext cx="3228975" cy="4594968"/>
            <a:chOff x="1618179" y="1208333"/>
            <a:chExt cx="3228975" cy="4594968"/>
          </a:xfrm>
        </p:grpSpPr>
        <p:grpSp>
          <p:nvGrpSpPr>
            <p:cNvPr id="40" name="그룹 39"/>
            <p:cNvGrpSpPr/>
            <p:nvPr/>
          </p:nvGrpSpPr>
          <p:grpSpPr>
            <a:xfrm>
              <a:off x="1618179" y="1208333"/>
              <a:ext cx="3228975" cy="4594968"/>
              <a:chOff x="1296988" y="1473437"/>
              <a:chExt cx="3228975" cy="4195233"/>
            </a:xfrm>
          </p:grpSpPr>
          <p:sp>
            <p:nvSpPr>
              <p:cNvPr id="42" name="한쪽 모서리가 잘린 사각형 41"/>
              <p:cNvSpPr/>
              <p:nvPr/>
            </p:nvSpPr>
            <p:spPr>
              <a:xfrm>
                <a:off x="1296988" y="1540575"/>
                <a:ext cx="3228975" cy="4128095"/>
              </a:xfrm>
              <a:prstGeom prst="snip1Rect">
                <a:avLst>
                  <a:gd name="adj" fmla="val 22567"/>
                </a:avLst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" name="사다리꼴 43"/>
              <p:cNvSpPr/>
              <p:nvPr/>
            </p:nvSpPr>
            <p:spPr>
              <a:xfrm rot="19762840">
                <a:off x="3779781" y="1473437"/>
                <a:ext cx="521571" cy="935613"/>
              </a:xfrm>
              <a:prstGeom prst="trapezoid">
                <a:avLst>
                  <a:gd name="adj" fmla="val 50000"/>
                </a:avLst>
              </a:prstGeom>
              <a:solidFill>
                <a:schemeClr val="bg2"/>
              </a:solidFill>
              <a:ln w="3175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1661103" y="1321496"/>
              <a:ext cx="3128963" cy="4401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sz="1400" dirty="0" err="1">
                  <a:solidFill>
                    <a:prstClr val="black"/>
                  </a:solidFill>
                </a:rPr>
                <a:t>apiVersion</a:t>
              </a:r>
              <a:r>
                <a:rPr lang="en-US" altLang="ko-KR" sz="1400" dirty="0">
                  <a:solidFill>
                    <a:prstClr val="black"/>
                  </a:solidFill>
                </a:rPr>
                <a:t>: apps/v1</a:t>
              </a:r>
            </a:p>
            <a:p>
              <a:pPr lvl="0"/>
              <a:r>
                <a:rPr lang="en-US" altLang="ko-KR" sz="1400" dirty="0">
                  <a:solidFill>
                    <a:prstClr val="black"/>
                  </a:solidFill>
                </a:rPr>
                <a:t>kind: </a:t>
              </a:r>
              <a:r>
                <a:rPr lang="en-US" altLang="ko-KR" sz="1400" dirty="0" err="1">
                  <a:solidFill>
                    <a:prstClr val="black"/>
                  </a:solidFill>
                </a:rPr>
                <a:t>ReplicaSet</a:t>
              </a:r>
              <a:endParaRPr lang="en-US" altLang="ko-KR" sz="1400" dirty="0">
                <a:solidFill>
                  <a:prstClr val="black"/>
                </a:solidFill>
              </a:endParaRPr>
            </a:p>
            <a:p>
              <a:pPr lvl="0"/>
              <a:r>
                <a:rPr lang="en-US" altLang="ko-KR" sz="1400" dirty="0">
                  <a:solidFill>
                    <a:prstClr val="black"/>
                  </a:solidFill>
                </a:rPr>
                <a:t>metadata:</a:t>
              </a:r>
            </a:p>
            <a:p>
              <a:pPr lvl="0"/>
              <a:r>
                <a:rPr lang="en-US" altLang="ko-KR" sz="1400" dirty="0">
                  <a:solidFill>
                    <a:prstClr val="black"/>
                  </a:solidFill>
                </a:rPr>
                <a:t>  name: my-</a:t>
              </a:r>
              <a:r>
                <a:rPr lang="en-US" altLang="ko-KR" sz="1400" dirty="0" err="1">
                  <a:solidFill>
                    <a:prstClr val="black"/>
                  </a:solidFill>
                </a:rPr>
                <a:t>nginx</a:t>
              </a:r>
              <a:r>
                <a:rPr lang="en-US" altLang="ko-KR" sz="1400" dirty="0">
                  <a:solidFill>
                    <a:prstClr val="black"/>
                  </a:solidFill>
                </a:rPr>
                <a:t>-</a:t>
              </a:r>
              <a:r>
                <a:rPr lang="en-US" altLang="ko-KR" sz="1400" dirty="0" err="1">
                  <a:solidFill>
                    <a:prstClr val="black"/>
                  </a:solidFill>
                </a:rPr>
                <a:t>rs</a:t>
              </a:r>
              <a:endParaRPr lang="en-US" altLang="ko-KR" sz="1400" dirty="0">
                <a:solidFill>
                  <a:prstClr val="black"/>
                </a:solidFill>
              </a:endParaRPr>
            </a:p>
            <a:p>
              <a:pPr lvl="0"/>
              <a:r>
                <a:rPr lang="en-US" altLang="ko-KR" sz="1400" dirty="0" smtClean="0">
                  <a:solidFill>
                    <a:prstClr val="black"/>
                  </a:solidFill>
                </a:rPr>
                <a:t>spec</a:t>
              </a:r>
              <a:r>
                <a:rPr lang="en-US" altLang="ko-KR" sz="1400" dirty="0">
                  <a:solidFill>
                    <a:prstClr val="black"/>
                  </a:solidFill>
                </a:rPr>
                <a:t>:</a:t>
              </a:r>
            </a:p>
            <a:p>
              <a:pPr lvl="0"/>
              <a:r>
                <a:rPr lang="en-US" altLang="ko-KR" sz="1400" dirty="0">
                  <a:solidFill>
                    <a:prstClr val="black"/>
                  </a:solidFill>
                </a:rPr>
                <a:t>  replicas: 3</a:t>
              </a:r>
            </a:p>
            <a:p>
              <a:pPr lvl="0"/>
              <a:r>
                <a:rPr lang="en-US" altLang="ko-KR" sz="1400" dirty="0">
                  <a:solidFill>
                    <a:prstClr val="black"/>
                  </a:solidFill>
                </a:rPr>
                <a:t>  selector:</a:t>
              </a:r>
            </a:p>
            <a:p>
              <a:pPr lvl="0"/>
              <a:r>
                <a:rPr lang="en-US" altLang="ko-KR" sz="1400" dirty="0">
                  <a:solidFill>
                    <a:prstClr val="black"/>
                  </a:solidFill>
                </a:rPr>
                <a:t>    </a:t>
              </a:r>
              <a:r>
                <a:rPr lang="en-US" altLang="ko-KR" sz="1400" dirty="0" err="1">
                  <a:solidFill>
                    <a:prstClr val="black"/>
                  </a:solidFill>
                </a:rPr>
                <a:t>matchLabels</a:t>
              </a:r>
              <a:r>
                <a:rPr lang="en-US" altLang="ko-KR" sz="1400" dirty="0">
                  <a:solidFill>
                    <a:prstClr val="black"/>
                  </a:solidFill>
                </a:rPr>
                <a:t>:</a:t>
              </a:r>
            </a:p>
            <a:p>
              <a:pPr lvl="0"/>
              <a:r>
                <a:rPr lang="en-US" altLang="ko-KR" sz="1400" dirty="0">
                  <a:solidFill>
                    <a:prstClr val="black"/>
                  </a:solidFill>
                </a:rPr>
                <a:t>      app: </a:t>
              </a:r>
              <a:r>
                <a:rPr lang="en-US" altLang="ko-KR" sz="1400" dirty="0" err="1">
                  <a:solidFill>
                    <a:prstClr val="black"/>
                  </a:solidFill>
                </a:rPr>
                <a:t>nginx</a:t>
              </a:r>
              <a:endParaRPr lang="en-US" altLang="ko-KR" sz="1400" dirty="0">
                <a:solidFill>
                  <a:prstClr val="black"/>
                </a:solidFill>
              </a:endParaRPr>
            </a:p>
            <a:p>
              <a:pPr lvl="0"/>
              <a:r>
                <a:rPr lang="en-US" altLang="ko-KR" sz="1400" dirty="0">
                  <a:solidFill>
                    <a:prstClr val="black"/>
                  </a:solidFill>
                </a:rPr>
                <a:t>  template:</a:t>
              </a:r>
            </a:p>
            <a:p>
              <a:pPr lvl="0"/>
              <a:r>
                <a:rPr lang="en-US" altLang="ko-KR" sz="1400" dirty="0">
                  <a:solidFill>
                    <a:prstClr val="black"/>
                  </a:solidFill>
                </a:rPr>
                <a:t>     metadata:</a:t>
              </a:r>
            </a:p>
            <a:p>
              <a:pPr lvl="0"/>
              <a:r>
                <a:rPr lang="en-US" altLang="ko-KR" sz="1400" dirty="0">
                  <a:solidFill>
                    <a:prstClr val="black"/>
                  </a:solidFill>
                </a:rPr>
                <a:t>        name: my-</a:t>
              </a:r>
              <a:r>
                <a:rPr lang="en-US" altLang="ko-KR" sz="1400" dirty="0" err="1">
                  <a:solidFill>
                    <a:prstClr val="black"/>
                  </a:solidFill>
                </a:rPr>
                <a:t>nginx</a:t>
              </a:r>
              <a:endParaRPr lang="en-US" altLang="ko-KR" sz="1400" dirty="0">
                <a:solidFill>
                  <a:prstClr val="black"/>
                </a:solidFill>
              </a:endParaRPr>
            </a:p>
            <a:p>
              <a:pPr lvl="0"/>
              <a:r>
                <a:rPr lang="en-US" altLang="ko-KR" sz="1400" dirty="0">
                  <a:solidFill>
                    <a:prstClr val="black"/>
                  </a:solidFill>
                </a:rPr>
                <a:t>        labels:             </a:t>
              </a:r>
            </a:p>
            <a:p>
              <a:pPr lvl="0"/>
              <a:r>
                <a:rPr lang="en-US" altLang="ko-KR" sz="1400" dirty="0">
                  <a:solidFill>
                    <a:prstClr val="black"/>
                  </a:solidFill>
                </a:rPr>
                <a:t>          app: </a:t>
              </a:r>
              <a:r>
                <a:rPr lang="en-US" altLang="ko-KR" sz="1400" dirty="0" err="1">
                  <a:solidFill>
                    <a:prstClr val="black"/>
                  </a:solidFill>
                </a:rPr>
                <a:t>nginx</a:t>
              </a:r>
              <a:r>
                <a:rPr lang="en-US" altLang="ko-KR" sz="1400" dirty="0">
                  <a:solidFill>
                    <a:prstClr val="black"/>
                  </a:solidFill>
                </a:rPr>
                <a:t>        </a:t>
              </a:r>
            </a:p>
            <a:p>
              <a:pPr lvl="0"/>
              <a:r>
                <a:rPr lang="en-US" altLang="ko-KR" sz="1400" dirty="0">
                  <a:solidFill>
                    <a:prstClr val="black"/>
                  </a:solidFill>
                </a:rPr>
                <a:t>     spec:</a:t>
              </a:r>
            </a:p>
            <a:p>
              <a:pPr lvl="0"/>
              <a:r>
                <a:rPr lang="en-US" altLang="ko-KR" sz="1400" dirty="0">
                  <a:solidFill>
                    <a:prstClr val="black"/>
                  </a:solidFill>
                </a:rPr>
                <a:t>        containers:</a:t>
              </a:r>
            </a:p>
            <a:p>
              <a:pPr lvl="0"/>
              <a:r>
                <a:rPr lang="en-US" altLang="ko-KR" sz="1400" dirty="0">
                  <a:solidFill>
                    <a:prstClr val="black"/>
                  </a:solidFill>
                </a:rPr>
                <a:t>        - name: my-</a:t>
              </a:r>
              <a:r>
                <a:rPr lang="en-US" altLang="ko-KR" sz="1400" dirty="0" err="1">
                  <a:solidFill>
                    <a:prstClr val="black"/>
                  </a:solidFill>
                </a:rPr>
                <a:t>nginx</a:t>
              </a:r>
              <a:endParaRPr lang="en-US" altLang="ko-KR" sz="1400" dirty="0">
                <a:solidFill>
                  <a:prstClr val="black"/>
                </a:solidFill>
              </a:endParaRPr>
            </a:p>
            <a:p>
              <a:pPr lvl="0"/>
              <a:r>
                <a:rPr lang="en-US" altLang="ko-KR" sz="1400" dirty="0">
                  <a:solidFill>
                    <a:prstClr val="black"/>
                  </a:solidFill>
                </a:rPr>
                <a:t>          image: nginx:1.14.0</a:t>
              </a:r>
            </a:p>
            <a:p>
              <a:pPr lvl="0"/>
              <a:r>
                <a:rPr lang="en-US" altLang="ko-KR" sz="1400" dirty="0">
                  <a:solidFill>
                    <a:prstClr val="black"/>
                  </a:solidFill>
                </a:rPr>
                <a:t>          ports:</a:t>
              </a:r>
            </a:p>
            <a:p>
              <a:pPr lvl="0"/>
              <a:r>
                <a:rPr lang="en-US" altLang="ko-KR" sz="1400" dirty="0">
                  <a:solidFill>
                    <a:prstClr val="black"/>
                  </a:solidFill>
                </a:rPr>
                <a:t>          - </a:t>
              </a:r>
              <a:r>
                <a:rPr lang="en-US" altLang="ko-KR" sz="1400" dirty="0" err="1">
                  <a:solidFill>
                    <a:prstClr val="black"/>
                  </a:solidFill>
                </a:rPr>
                <a:t>containerPort</a:t>
              </a:r>
              <a:r>
                <a:rPr lang="en-US" altLang="ko-KR" sz="1400" dirty="0">
                  <a:solidFill>
                    <a:prstClr val="black"/>
                  </a:solidFill>
                </a:rPr>
                <a:t>: 80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E5946EF-20D4-439C-A822-B4156F32CBDE}"/>
              </a:ext>
            </a:extLst>
          </p:cNvPr>
          <p:cNvSpPr/>
          <p:nvPr/>
        </p:nvSpPr>
        <p:spPr>
          <a:xfrm>
            <a:off x="6600344" y="853197"/>
            <a:ext cx="230943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27CE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nginx-dp.yaml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7062412" y="1495874"/>
            <a:ext cx="3228975" cy="4521432"/>
            <a:chOff x="1618179" y="1281868"/>
            <a:chExt cx="3228975" cy="4521432"/>
          </a:xfrm>
        </p:grpSpPr>
        <p:sp>
          <p:nvSpPr>
            <p:cNvPr id="51" name="한쪽 모서리가 잘린 사각형 50"/>
            <p:cNvSpPr/>
            <p:nvPr/>
          </p:nvSpPr>
          <p:spPr>
            <a:xfrm>
              <a:off x="1618179" y="1281868"/>
              <a:ext cx="3228975" cy="4521432"/>
            </a:xfrm>
            <a:prstGeom prst="snip1Rect">
              <a:avLst>
                <a:gd name="adj" fmla="val 22567"/>
              </a:avLst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632145" y="1325151"/>
              <a:ext cx="3128963" cy="4478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ts val="1800"/>
                </a:lnSpc>
              </a:pPr>
              <a:r>
                <a:rPr lang="en-US" altLang="ko-KR" sz="1400" dirty="0" err="1">
                  <a:solidFill>
                    <a:prstClr val="black"/>
                  </a:solidFill>
                </a:rPr>
                <a:t>apiVersion</a:t>
              </a:r>
              <a:r>
                <a:rPr lang="en-US" altLang="ko-KR" sz="1400" dirty="0">
                  <a:solidFill>
                    <a:prstClr val="black"/>
                  </a:solidFill>
                </a:rPr>
                <a:t>: apps/v1</a:t>
              </a:r>
            </a:p>
            <a:p>
              <a:pPr lvl="0">
                <a:lnSpc>
                  <a:spcPts val="1800"/>
                </a:lnSpc>
              </a:pPr>
              <a:r>
                <a:rPr lang="en-US" altLang="ko-KR" sz="1400" dirty="0">
                  <a:solidFill>
                    <a:prstClr val="black"/>
                  </a:solidFill>
                </a:rPr>
                <a:t>kind: Deployment</a:t>
              </a:r>
            </a:p>
            <a:p>
              <a:pPr lvl="0">
                <a:lnSpc>
                  <a:spcPts val="1800"/>
                </a:lnSpc>
              </a:pPr>
              <a:r>
                <a:rPr lang="en-US" altLang="ko-KR" sz="1400" dirty="0">
                  <a:solidFill>
                    <a:prstClr val="black"/>
                  </a:solidFill>
                </a:rPr>
                <a:t>metadata:</a:t>
              </a:r>
            </a:p>
            <a:p>
              <a:pPr lvl="0">
                <a:lnSpc>
                  <a:spcPts val="1800"/>
                </a:lnSpc>
              </a:pPr>
              <a:r>
                <a:rPr lang="en-US" altLang="ko-KR" sz="1400" dirty="0">
                  <a:solidFill>
                    <a:prstClr val="black"/>
                  </a:solidFill>
                </a:rPr>
                <a:t>  name: my-</a:t>
              </a:r>
              <a:r>
                <a:rPr lang="en-US" altLang="ko-KR" sz="1400" dirty="0" err="1">
                  <a:solidFill>
                    <a:prstClr val="black"/>
                  </a:solidFill>
                </a:rPr>
                <a:t>nginx</a:t>
              </a:r>
              <a:r>
                <a:rPr lang="en-US" altLang="ko-KR" sz="1400" dirty="0">
                  <a:solidFill>
                    <a:prstClr val="black"/>
                  </a:solidFill>
                </a:rPr>
                <a:t>-deployment</a:t>
              </a:r>
            </a:p>
            <a:p>
              <a:pPr lvl="0">
                <a:lnSpc>
                  <a:spcPts val="1800"/>
                </a:lnSpc>
              </a:pPr>
              <a:r>
                <a:rPr lang="en-US" altLang="ko-KR" sz="1400" dirty="0" smtClean="0">
                  <a:solidFill>
                    <a:prstClr val="black"/>
                  </a:solidFill>
                </a:rPr>
                <a:t>spec</a:t>
              </a:r>
              <a:r>
                <a:rPr lang="en-US" altLang="ko-KR" sz="1400" dirty="0">
                  <a:solidFill>
                    <a:prstClr val="black"/>
                  </a:solidFill>
                </a:rPr>
                <a:t>:</a:t>
              </a:r>
            </a:p>
            <a:p>
              <a:pPr lvl="0">
                <a:lnSpc>
                  <a:spcPts val="1800"/>
                </a:lnSpc>
              </a:pPr>
              <a:r>
                <a:rPr lang="en-US" altLang="ko-KR" sz="1400" dirty="0">
                  <a:solidFill>
                    <a:prstClr val="black"/>
                  </a:solidFill>
                </a:rPr>
                <a:t>  replicas: 3</a:t>
              </a:r>
            </a:p>
            <a:p>
              <a:pPr lvl="0">
                <a:lnSpc>
                  <a:spcPts val="1800"/>
                </a:lnSpc>
              </a:pPr>
              <a:r>
                <a:rPr lang="en-US" altLang="ko-KR" sz="1400" dirty="0">
                  <a:solidFill>
                    <a:prstClr val="black"/>
                  </a:solidFill>
                </a:rPr>
                <a:t>  selector:</a:t>
              </a:r>
            </a:p>
            <a:p>
              <a:pPr lvl="0">
                <a:lnSpc>
                  <a:spcPts val="1800"/>
                </a:lnSpc>
              </a:pPr>
              <a:r>
                <a:rPr lang="en-US" altLang="ko-KR" sz="1400" dirty="0">
                  <a:solidFill>
                    <a:prstClr val="black"/>
                  </a:solidFill>
                </a:rPr>
                <a:t>    </a:t>
              </a:r>
              <a:r>
                <a:rPr lang="en-US" altLang="ko-KR" sz="1400" dirty="0" err="1">
                  <a:solidFill>
                    <a:prstClr val="black"/>
                  </a:solidFill>
                </a:rPr>
                <a:t>matchLabels</a:t>
              </a:r>
              <a:r>
                <a:rPr lang="en-US" altLang="ko-KR" sz="1400" dirty="0">
                  <a:solidFill>
                    <a:prstClr val="black"/>
                  </a:solidFill>
                </a:rPr>
                <a:t>:</a:t>
              </a:r>
            </a:p>
            <a:p>
              <a:pPr lvl="0">
                <a:lnSpc>
                  <a:spcPts val="1800"/>
                </a:lnSpc>
              </a:pPr>
              <a:r>
                <a:rPr lang="en-US" altLang="ko-KR" sz="1400" dirty="0">
                  <a:solidFill>
                    <a:prstClr val="black"/>
                  </a:solidFill>
                </a:rPr>
                <a:t>      app: </a:t>
              </a:r>
              <a:r>
                <a:rPr lang="en-US" altLang="ko-KR" sz="1400" dirty="0" err="1">
                  <a:solidFill>
                    <a:prstClr val="black"/>
                  </a:solidFill>
                </a:rPr>
                <a:t>nginx</a:t>
              </a:r>
              <a:endParaRPr lang="en-US" altLang="ko-KR" sz="1400" dirty="0">
                <a:solidFill>
                  <a:prstClr val="black"/>
                </a:solidFill>
              </a:endParaRPr>
            </a:p>
            <a:p>
              <a:pPr lvl="0">
                <a:lnSpc>
                  <a:spcPts val="1800"/>
                </a:lnSpc>
              </a:pPr>
              <a:r>
                <a:rPr lang="en-US" altLang="ko-KR" sz="1400" dirty="0">
                  <a:solidFill>
                    <a:prstClr val="black"/>
                  </a:solidFill>
                </a:rPr>
                <a:t>  template:                  </a:t>
              </a:r>
            </a:p>
            <a:p>
              <a:pPr lvl="0">
                <a:lnSpc>
                  <a:spcPts val="1800"/>
                </a:lnSpc>
              </a:pPr>
              <a:r>
                <a:rPr lang="en-US" altLang="ko-KR" sz="1400" dirty="0">
                  <a:solidFill>
                    <a:prstClr val="black"/>
                  </a:solidFill>
                </a:rPr>
                <a:t>    metadata:</a:t>
              </a:r>
            </a:p>
            <a:p>
              <a:pPr lvl="0">
                <a:lnSpc>
                  <a:spcPts val="1800"/>
                </a:lnSpc>
              </a:pPr>
              <a:r>
                <a:rPr lang="en-US" altLang="ko-KR" sz="1400" dirty="0">
                  <a:solidFill>
                    <a:prstClr val="black"/>
                  </a:solidFill>
                </a:rPr>
                <a:t>      labels:</a:t>
              </a:r>
            </a:p>
            <a:p>
              <a:pPr lvl="0">
                <a:lnSpc>
                  <a:spcPts val="1800"/>
                </a:lnSpc>
              </a:pPr>
              <a:r>
                <a:rPr lang="en-US" altLang="ko-KR" sz="1400" dirty="0">
                  <a:solidFill>
                    <a:prstClr val="black"/>
                  </a:solidFill>
                </a:rPr>
                <a:t>        app: </a:t>
              </a:r>
              <a:r>
                <a:rPr lang="en-US" altLang="ko-KR" sz="1400" dirty="0" err="1">
                  <a:solidFill>
                    <a:prstClr val="black"/>
                  </a:solidFill>
                </a:rPr>
                <a:t>nginx</a:t>
              </a:r>
              <a:endParaRPr lang="en-US" altLang="ko-KR" sz="1400" dirty="0">
                <a:solidFill>
                  <a:prstClr val="black"/>
                </a:solidFill>
              </a:endParaRPr>
            </a:p>
            <a:p>
              <a:pPr lvl="0">
                <a:lnSpc>
                  <a:spcPts val="1800"/>
                </a:lnSpc>
              </a:pPr>
              <a:r>
                <a:rPr lang="en-US" altLang="ko-KR" sz="1400" dirty="0">
                  <a:solidFill>
                    <a:prstClr val="black"/>
                  </a:solidFill>
                </a:rPr>
                <a:t>    spec:</a:t>
              </a:r>
            </a:p>
            <a:p>
              <a:pPr lvl="0">
                <a:lnSpc>
                  <a:spcPts val="1800"/>
                </a:lnSpc>
              </a:pPr>
              <a:r>
                <a:rPr lang="en-US" altLang="ko-KR" sz="1400" dirty="0">
                  <a:solidFill>
                    <a:prstClr val="black"/>
                  </a:solidFill>
                </a:rPr>
                <a:t>      containers:</a:t>
              </a:r>
            </a:p>
            <a:p>
              <a:pPr lvl="0">
                <a:lnSpc>
                  <a:spcPts val="1800"/>
                </a:lnSpc>
              </a:pPr>
              <a:r>
                <a:rPr lang="en-US" altLang="ko-KR" sz="1400" dirty="0">
                  <a:solidFill>
                    <a:prstClr val="black"/>
                  </a:solidFill>
                </a:rPr>
                <a:t>      - name: </a:t>
              </a:r>
              <a:r>
                <a:rPr lang="en-US" altLang="ko-KR" sz="1400" dirty="0" err="1">
                  <a:solidFill>
                    <a:prstClr val="black"/>
                  </a:solidFill>
                </a:rPr>
                <a:t>nginx</a:t>
              </a:r>
              <a:endParaRPr lang="en-US" altLang="ko-KR" sz="1400" dirty="0">
                <a:solidFill>
                  <a:prstClr val="black"/>
                </a:solidFill>
              </a:endParaRPr>
            </a:p>
            <a:p>
              <a:pPr lvl="0">
                <a:lnSpc>
                  <a:spcPts val="1800"/>
                </a:lnSpc>
              </a:pPr>
              <a:r>
                <a:rPr lang="en-US" altLang="ko-KR" sz="1400" dirty="0">
                  <a:solidFill>
                    <a:prstClr val="black"/>
                  </a:solidFill>
                </a:rPr>
                <a:t>        image: nginx:1.14.0</a:t>
              </a:r>
            </a:p>
            <a:p>
              <a:pPr lvl="0">
                <a:lnSpc>
                  <a:spcPts val="1800"/>
                </a:lnSpc>
              </a:pPr>
              <a:r>
                <a:rPr lang="en-US" altLang="ko-KR" sz="1400" dirty="0">
                  <a:solidFill>
                    <a:prstClr val="black"/>
                  </a:solidFill>
                </a:rPr>
                <a:t>        ports:</a:t>
              </a:r>
            </a:p>
            <a:p>
              <a:pPr lvl="0">
                <a:lnSpc>
                  <a:spcPts val="1800"/>
                </a:lnSpc>
              </a:pPr>
              <a:r>
                <a:rPr lang="en-US" altLang="ko-KR" sz="1400" dirty="0">
                  <a:solidFill>
                    <a:prstClr val="black"/>
                  </a:solidFill>
                </a:rPr>
                <a:t>        - </a:t>
              </a:r>
              <a:r>
                <a:rPr lang="en-US" altLang="ko-KR" sz="1400" dirty="0" err="1">
                  <a:solidFill>
                    <a:prstClr val="black"/>
                  </a:solidFill>
                </a:rPr>
                <a:t>containerPort</a:t>
              </a:r>
              <a:r>
                <a:rPr lang="en-US" altLang="ko-KR" sz="1400" dirty="0">
                  <a:solidFill>
                    <a:prstClr val="black"/>
                  </a:solidFill>
                </a:rPr>
                <a:t>: 80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sp>
        <p:nvSpPr>
          <p:cNvPr id="53" name="사다리꼴 52"/>
          <p:cNvSpPr/>
          <p:nvPr/>
        </p:nvSpPr>
        <p:spPr>
          <a:xfrm rot="19762840">
            <a:off x="9545206" y="1423301"/>
            <a:ext cx="521571" cy="1024761"/>
          </a:xfrm>
          <a:prstGeom prst="trapezoid">
            <a:avLst>
              <a:gd name="adj" fmla="val 50000"/>
            </a:avLst>
          </a:prstGeom>
          <a:solidFill>
            <a:schemeClr val="bg2"/>
          </a:solidFill>
          <a:ln w="31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3136605" y="1924087"/>
            <a:ext cx="4401879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3422484" y="2384831"/>
            <a:ext cx="4401879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6435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022429" y="26623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k8s </a:t>
            </a:r>
            <a:r>
              <a:rPr kumimoji="0" lang="ko-KR" altLang="en-US" sz="1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기본 </a:t>
            </a:r>
            <a:r>
              <a:rPr kumimoji="0" lang="en-US" altLang="ko-KR" sz="1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objects </a:t>
            </a:r>
            <a:r>
              <a:rPr kumimoji="0" lang="ko-KR" altLang="en-US" sz="1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실습</a:t>
            </a:r>
            <a:endParaRPr kumimoji="0" lang="en-US" altLang="ko-KR" sz="18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571500" y="26623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04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76567" y="3052846"/>
            <a:ext cx="3838865" cy="1394645"/>
            <a:chOff x="4176568" y="2331351"/>
            <a:chExt cx="3838865" cy="1394645"/>
          </a:xfrm>
        </p:grpSpPr>
        <p:sp>
          <p:nvSpPr>
            <p:cNvPr id="56" name="모서리가 둥근 직사각형 55"/>
            <p:cNvSpPr/>
            <p:nvPr/>
          </p:nvSpPr>
          <p:spPr>
            <a:xfrm>
              <a:off x="4176568" y="2331351"/>
              <a:ext cx="3838865" cy="1394645"/>
            </a:xfrm>
            <a:prstGeom prst="roundRect">
              <a:avLst>
                <a:gd name="adj" fmla="val 6939"/>
              </a:avLst>
            </a:prstGeom>
            <a:solidFill>
              <a:srgbClr val="FFF0C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tlCol="0" anchor="t"/>
            <a:lstStyle/>
            <a:p>
              <a:pPr lvl="0" algn="ctr"/>
              <a:r>
                <a:rPr lang="en-US" altLang="ko-KR" sz="2000" dirty="0" err="1" smtClean="0">
                  <a:solidFill>
                    <a:schemeClr val="tx1"/>
                  </a:solidFill>
                  <a:latin typeface="Franklin Gothic Medium" panose="020B0603020102020204" pitchFamily="34" charset="0"/>
                </a:rPr>
                <a:t>ReplicaSet</a:t>
              </a:r>
              <a:endParaRPr lang="en-US" altLang="ko-KR" sz="2000" dirty="0" smtClean="0">
                <a:solidFill>
                  <a:schemeClr val="tx1"/>
                </a:solidFill>
                <a:latin typeface="Franklin Gothic Medium" panose="020B0603020102020204" pitchFamily="34" charset="0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4421437" y="2742736"/>
              <a:ext cx="3349127" cy="852889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altLang="ko-KR" sz="1600" dirty="0">
                  <a:solidFill>
                    <a:schemeClr val="tx1"/>
                  </a:solidFill>
                  <a:latin typeface="Franklin Gothic Medium" panose="020B0603020102020204" pitchFamily="34" charset="0"/>
                </a:rPr>
                <a:t>selector:</a:t>
              </a:r>
            </a:p>
            <a:p>
              <a:pPr lvl="0"/>
              <a:r>
                <a:rPr lang="en-US" altLang="ko-KR" sz="1600" dirty="0">
                  <a:solidFill>
                    <a:schemeClr val="tx1"/>
                  </a:solidFill>
                  <a:latin typeface="Franklin Gothic Medium" panose="020B0603020102020204" pitchFamily="34" charset="0"/>
                </a:rPr>
                <a:t>    </a:t>
              </a:r>
              <a:r>
                <a:rPr lang="en-US" altLang="ko-KR" sz="1600" dirty="0" err="1">
                  <a:solidFill>
                    <a:schemeClr val="tx1"/>
                  </a:solidFill>
                  <a:latin typeface="Franklin Gothic Medium" panose="020B0603020102020204" pitchFamily="34" charset="0"/>
                </a:rPr>
                <a:t>matchLabels</a:t>
              </a:r>
              <a:r>
                <a:rPr lang="en-US" altLang="ko-KR" sz="1600" dirty="0">
                  <a:solidFill>
                    <a:schemeClr val="tx1"/>
                  </a:solidFill>
                  <a:latin typeface="Franklin Gothic Medium" panose="020B0603020102020204" pitchFamily="34" charset="0"/>
                </a:rPr>
                <a:t>:</a:t>
              </a:r>
            </a:p>
            <a:p>
              <a:pPr lvl="0"/>
              <a:r>
                <a:rPr lang="en-US" altLang="ko-KR" sz="1600" dirty="0">
                  <a:solidFill>
                    <a:schemeClr val="tx1"/>
                  </a:solidFill>
                  <a:latin typeface="Franklin Gothic Medium" panose="020B0603020102020204" pitchFamily="34" charset="0"/>
                </a:rPr>
                <a:t>     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Franklin Gothic Medium" panose="020B0603020102020204" pitchFamily="34" charset="0"/>
                </a:rPr>
                <a:t> app</a:t>
              </a:r>
              <a:r>
                <a:rPr lang="en-US" altLang="ko-KR" sz="1600" dirty="0">
                  <a:solidFill>
                    <a:schemeClr val="tx1"/>
                  </a:solidFill>
                  <a:latin typeface="Franklin Gothic Medium" panose="020B0603020102020204" pitchFamily="34" charset="0"/>
                </a:rPr>
                <a:t>: </a:t>
              </a:r>
              <a:r>
                <a:rPr lang="en-US" altLang="ko-KR" sz="1600" dirty="0" err="1">
                  <a:solidFill>
                    <a:schemeClr val="tx1"/>
                  </a:solidFill>
                  <a:latin typeface="Franklin Gothic Medium" panose="020B0603020102020204" pitchFamily="34" charset="0"/>
                </a:rPr>
                <a:t>nginx</a:t>
              </a:r>
              <a:endParaRPr lang="en-US" altLang="ko-KR" sz="1600" dirty="0">
                <a:solidFill>
                  <a:schemeClr val="tx1"/>
                </a:solidFill>
                <a:latin typeface="Franklin Gothic Medium" panose="020B0603020102020204" pitchFamily="34" charset="0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594935" y="5259406"/>
            <a:ext cx="2197100" cy="1032400"/>
            <a:chOff x="1757484" y="4872641"/>
            <a:chExt cx="2197100" cy="1032400"/>
          </a:xfrm>
        </p:grpSpPr>
        <p:sp>
          <p:nvSpPr>
            <p:cNvPr id="53" name="모서리가 둥근 직사각형 52"/>
            <p:cNvSpPr/>
            <p:nvPr/>
          </p:nvSpPr>
          <p:spPr>
            <a:xfrm>
              <a:off x="1757484" y="4872641"/>
              <a:ext cx="2197100" cy="1032400"/>
            </a:xfrm>
            <a:prstGeom prst="roundRect">
              <a:avLst>
                <a:gd name="adj" fmla="val 6939"/>
              </a:avLst>
            </a:prstGeom>
            <a:solidFill>
              <a:srgbClr val="CADFF2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t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</a:rPr>
                <a:t>Pod</a:t>
              </a:r>
              <a:endPara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938648" y="5266062"/>
              <a:ext cx="1834773" cy="531611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>
                <a:defRPr/>
              </a:pPr>
              <a:r>
                <a:rPr lang="en-US" altLang="ko-KR" sz="1600" dirty="0">
                  <a:solidFill>
                    <a:schemeClr val="tx1"/>
                  </a:solidFill>
                  <a:latin typeface="Franklin Gothic Medium" panose="020B0603020102020204" pitchFamily="34" charset="0"/>
                </a:rPr>
                <a:t>labels:</a:t>
              </a:r>
            </a:p>
            <a:p>
              <a:pPr lvl="0">
                <a:defRPr/>
              </a:pPr>
              <a:r>
                <a:rPr lang="en-US" altLang="ko-KR" sz="1600" dirty="0">
                  <a:solidFill>
                    <a:schemeClr val="tx1"/>
                  </a:solidFill>
                  <a:latin typeface="Franklin Gothic Medium" panose="020B0603020102020204" pitchFamily="34" charset="0"/>
                </a:rPr>
                <a:t>  app: </a:t>
              </a:r>
              <a:r>
                <a:rPr lang="en-US" altLang="ko-KR" sz="1600" dirty="0" err="1">
                  <a:solidFill>
                    <a:schemeClr val="tx1"/>
                  </a:solidFill>
                  <a:latin typeface="Franklin Gothic Medium" panose="020B0603020102020204" pitchFamily="34" charset="0"/>
                </a:rPr>
                <a:t>nginx</a:t>
              </a:r>
              <a:endParaRPr lang="ko-KR" altLang="en-US" sz="1600" dirty="0">
                <a:solidFill>
                  <a:schemeClr val="tx1"/>
                </a:solidFill>
                <a:latin typeface="Franklin Gothic Medium" panose="020B0603020102020204" pitchFamily="34" charset="0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4997450" y="5259406"/>
            <a:ext cx="2197100" cy="1032400"/>
            <a:chOff x="1757484" y="4872641"/>
            <a:chExt cx="2197100" cy="1032400"/>
          </a:xfrm>
        </p:grpSpPr>
        <p:sp>
          <p:nvSpPr>
            <p:cNvPr id="59" name="모서리가 둥근 직사각형 58"/>
            <p:cNvSpPr/>
            <p:nvPr/>
          </p:nvSpPr>
          <p:spPr>
            <a:xfrm>
              <a:off x="1757484" y="4872641"/>
              <a:ext cx="2197100" cy="1032400"/>
            </a:xfrm>
            <a:prstGeom prst="roundRect">
              <a:avLst>
                <a:gd name="adj" fmla="val 6939"/>
              </a:avLst>
            </a:prstGeom>
            <a:solidFill>
              <a:srgbClr val="CADFF2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t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</a:rPr>
                <a:t>Pod</a:t>
              </a:r>
              <a:endPara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938648" y="5266062"/>
              <a:ext cx="1834773" cy="531611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>
                <a:defRPr/>
              </a:pPr>
              <a:r>
                <a:rPr lang="en-US" altLang="ko-KR" sz="1600" dirty="0">
                  <a:solidFill>
                    <a:schemeClr val="tx1"/>
                  </a:solidFill>
                  <a:latin typeface="Franklin Gothic Medium" panose="020B0603020102020204" pitchFamily="34" charset="0"/>
                </a:rPr>
                <a:t>labels:</a:t>
              </a:r>
            </a:p>
            <a:p>
              <a:pPr lvl="0">
                <a:defRPr/>
              </a:pPr>
              <a:r>
                <a:rPr lang="en-US" altLang="ko-KR" sz="1600" dirty="0">
                  <a:solidFill>
                    <a:schemeClr val="tx1"/>
                  </a:solidFill>
                  <a:latin typeface="Franklin Gothic Medium" panose="020B0603020102020204" pitchFamily="34" charset="0"/>
                </a:rPr>
                <a:t>  app: </a:t>
              </a:r>
              <a:r>
                <a:rPr lang="en-US" altLang="ko-KR" sz="1600" dirty="0" err="1">
                  <a:solidFill>
                    <a:schemeClr val="tx1"/>
                  </a:solidFill>
                  <a:latin typeface="Franklin Gothic Medium" panose="020B0603020102020204" pitchFamily="34" charset="0"/>
                </a:rPr>
                <a:t>nginx</a:t>
              </a:r>
              <a:endParaRPr lang="ko-KR" altLang="en-US" sz="1600" dirty="0">
                <a:solidFill>
                  <a:schemeClr val="tx1"/>
                </a:solidFill>
                <a:latin typeface="Franklin Gothic Medium" panose="020B0603020102020204" pitchFamily="34" charset="0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8349166" y="5296496"/>
            <a:ext cx="2197100" cy="1032400"/>
            <a:chOff x="1757484" y="4872641"/>
            <a:chExt cx="2197100" cy="1032400"/>
          </a:xfrm>
        </p:grpSpPr>
        <p:sp>
          <p:nvSpPr>
            <p:cNvPr id="62" name="모서리가 둥근 직사각형 61"/>
            <p:cNvSpPr/>
            <p:nvPr/>
          </p:nvSpPr>
          <p:spPr>
            <a:xfrm>
              <a:off x="1757484" y="4872641"/>
              <a:ext cx="2197100" cy="1032400"/>
            </a:xfrm>
            <a:prstGeom prst="roundRect">
              <a:avLst>
                <a:gd name="adj" fmla="val 6939"/>
              </a:avLst>
            </a:prstGeom>
            <a:solidFill>
              <a:srgbClr val="CADFF2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t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</a:rPr>
                <a:t>Pod</a:t>
              </a:r>
              <a:endPara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1938648" y="5266062"/>
              <a:ext cx="1834773" cy="531611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>
                <a:defRPr/>
              </a:pPr>
              <a:r>
                <a:rPr lang="en-US" altLang="ko-KR" sz="1600" dirty="0">
                  <a:solidFill>
                    <a:schemeClr val="tx1"/>
                  </a:solidFill>
                  <a:latin typeface="Franklin Gothic Medium" panose="020B0603020102020204" pitchFamily="34" charset="0"/>
                </a:rPr>
                <a:t>labels:</a:t>
              </a:r>
            </a:p>
            <a:p>
              <a:pPr lvl="0">
                <a:defRPr/>
              </a:pPr>
              <a:r>
                <a:rPr lang="en-US" altLang="ko-KR" sz="1600" dirty="0">
                  <a:solidFill>
                    <a:schemeClr val="tx1"/>
                  </a:solidFill>
                  <a:latin typeface="Franklin Gothic Medium" panose="020B0603020102020204" pitchFamily="34" charset="0"/>
                </a:rPr>
                <a:t>  app: </a:t>
              </a:r>
              <a:r>
                <a:rPr lang="en-US" altLang="ko-KR" sz="1600" dirty="0" err="1">
                  <a:solidFill>
                    <a:schemeClr val="tx1"/>
                  </a:solidFill>
                  <a:latin typeface="Franklin Gothic Medium" panose="020B0603020102020204" pitchFamily="34" charset="0"/>
                </a:rPr>
                <a:t>nginx</a:t>
              </a:r>
              <a:endParaRPr lang="ko-KR" altLang="en-US" sz="1600" dirty="0">
                <a:solidFill>
                  <a:schemeClr val="tx1"/>
                </a:solidFill>
                <a:latin typeface="Franklin Gothic Medium" panose="020B0603020102020204" pitchFamily="34" charset="0"/>
              </a:endParaRPr>
            </a:p>
          </p:txBody>
        </p:sp>
      </p:grpSp>
      <p:cxnSp>
        <p:nvCxnSpPr>
          <p:cNvPr id="19" name="직선 화살표 연결선 18"/>
          <p:cNvCxnSpPr>
            <a:stCxn id="56" idx="2"/>
            <a:endCxn id="53" idx="0"/>
          </p:cNvCxnSpPr>
          <p:nvPr/>
        </p:nvCxnSpPr>
        <p:spPr>
          <a:xfrm flipH="1">
            <a:off x="2693485" y="4447491"/>
            <a:ext cx="3402515" cy="811915"/>
          </a:xfrm>
          <a:prstGeom prst="straightConnector1">
            <a:avLst/>
          </a:prstGeom>
          <a:ln>
            <a:solidFill>
              <a:srgbClr val="FF5D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56" idx="2"/>
            <a:endCxn id="59" idx="0"/>
          </p:cNvCxnSpPr>
          <p:nvPr/>
        </p:nvCxnSpPr>
        <p:spPr>
          <a:xfrm>
            <a:off x="6096000" y="4447491"/>
            <a:ext cx="0" cy="811915"/>
          </a:xfrm>
          <a:prstGeom prst="straightConnector1">
            <a:avLst/>
          </a:prstGeom>
          <a:ln>
            <a:solidFill>
              <a:srgbClr val="FF5D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56" idx="2"/>
            <a:endCxn id="62" idx="0"/>
          </p:cNvCxnSpPr>
          <p:nvPr/>
        </p:nvCxnSpPr>
        <p:spPr>
          <a:xfrm>
            <a:off x="6096000" y="4447491"/>
            <a:ext cx="3351716" cy="849005"/>
          </a:xfrm>
          <a:prstGeom prst="straightConnector1">
            <a:avLst/>
          </a:prstGeom>
          <a:ln>
            <a:solidFill>
              <a:srgbClr val="FF5D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/>
          <p:cNvGrpSpPr/>
          <p:nvPr/>
        </p:nvGrpSpPr>
        <p:grpSpPr>
          <a:xfrm>
            <a:off x="4176566" y="1192155"/>
            <a:ext cx="3838865" cy="1394645"/>
            <a:chOff x="4176568" y="2331351"/>
            <a:chExt cx="3838865" cy="1394645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4176568" y="2331351"/>
              <a:ext cx="3838865" cy="1394645"/>
            </a:xfrm>
            <a:prstGeom prst="roundRect">
              <a:avLst>
                <a:gd name="adj" fmla="val 6939"/>
              </a:avLst>
            </a:prstGeom>
            <a:solidFill>
              <a:srgbClr val="DDED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tlCol="0" anchor="t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Deployment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421437" y="2742736"/>
              <a:ext cx="3349127" cy="852889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selector: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    </a:t>
              </a:r>
              <a:r>
                <a:rPr kumimoji="0" lang="en-US" altLang="ko-KR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matchLabels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: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      </a:t>
              </a: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 app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: </a:t>
              </a:r>
              <a:r>
                <a:rPr kumimoji="0" lang="en-US" altLang="ko-KR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nginx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9" name="직선 화살표 연결선 28"/>
          <p:cNvCxnSpPr>
            <a:stCxn id="27" idx="2"/>
            <a:endCxn id="56" idx="0"/>
          </p:cNvCxnSpPr>
          <p:nvPr/>
        </p:nvCxnSpPr>
        <p:spPr>
          <a:xfrm>
            <a:off x="6095999" y="2586800"/>
            <a:ext cx="1" cy="466046"/>
          </a:xfrm>
          <a:prstGeom prst="straightConnector1">
            <a:avLst/>
          </a:prstGeom>
          <a:ln>
            <a:solidFill>
              <a:srgbClr val="FF5D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1110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E5946EF-20D4-439C-A822-B4156F32CBDE}"/>
              </a:ext>
            </a:extLst>
          </p:cNvPr>
          <p:cNvSpPr/>
          <p:nvPr/>
        </p:nvSpPr>
        <p:spPr>
          <a:xfrm>
            <a:off x="1251481" y="978912"/>
            <a:ext cx="25164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 smtClean="0">
                <a:solidFill>
                  <a:srgbClr val="127CEA"/>
                </a:solidFill>
                <a:latin typeface="맑은 고딕" panose="020F0502020204030204"/>
                <a:ea typeface="맑은 고딕" panose="020B0503020000020004" pitchFamily="50" charset="-127"/>
              </a:rPr>
              <a:t>Monolithic Architecture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8993" t="18125" r="7543" b="23274"/>
          <a:stretch/>
        </p:blipFill>
        <p:spPr>
          <a:xfrm>
            <a:off x="1552218" y="1407410"/>
            <a:ext cx="9151065" cy="3584012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022429" y="26623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 smtClean="0">
                <a:solidFill>
                  <a:prstClr val="white"/>
                </a:solidFill>
              </a:rPr>
              <a:t>개념 다지기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7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571500" y="26623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01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652836" y="4936796"/>
            <a:ext cx="8835528" cy="59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Arial Black" panose="020B0A04020102020204" pitchFamily="34" charset="0"/>
                <a:ea typeface="나눔스퀘어라운드OTF ExtraBold" panose="020B0600000101010101" pitchFamily="34" charset="-127"/>
              </a:rPr>
              <a:t>모든 구성 요소가 한 프로젝트에 통합되어 있는 구조</a:t>
            </a:r>
            <a:endParaRPr lang="ko-KR" altLang="en-US" sz="2400" dirty="0">
              <a:latin typeface="Arial Black" panose="020B0A04020102020204" pitchFamily="34" charset="0"/>
              <a:ea typeface="나눔스퀘어라운드OTF ExtraBold" panose="020B0600000101010101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71736" y="5515318"/>
            <a:ext cx="88355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프로젝트 규모가 커지면서 문제 발생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-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시스템 구조 파악이 어려움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     -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하나의 서비스만 수정해도 연관된 서비스를 모두 수정해야함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</a:p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-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배포 시간이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길어짐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등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92279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022429" y="26623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700" b="1" i="1" kern="0" dirty="0" smtClean="0">
                <a:solidFill>
                  <a:prstClr val="white"/>
                </a:solidFill>
              </a:rPr>
              <a:t>Micro Service Architecture</a:t>
            </a:r>
            <a:endParaRPr lang="en-US" altLang="ko-KR" sz="1700" b="1" i="1" kern="0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571500" y="26623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 smtClean="0">
                <a:solidFill>
                  <a:srgbClr val="44546A">
                    <a:lumMod val="50000"/>
                  </a:srgbClr>
                </a:solidFill>
              </a:rPr>
              <a:t>06</a:t>
            </a:r>
            <a:endParaRPr lang="en-US" altLang="ko-KR" sz="1600" b="1" kern="0" dirty="0">
              <a:solidFill>
                <a:srgbClr val="44546A">
                  <a:lumMod val="50000"/>
                </a:srgbClr>
              </a:solidFill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6F24F11-2A97-8EDE-915F-EC1E8DCE2A7E}"/>
              </a:ext>
            </a:extLst>
          </p:cNvPr>
          <p:cNvGrpSpPr/>
          <p:nvPr/>
        </p:nvGrpSpPr>
        <p:grpSpPr>
          <a:xfrm rot="16200000">
            <a:off x="4561858" y="641041"/>
            <a:ext cx="2715080" cy="5480764"/>
            <a:chOff x="5033983" y="1702462"/>
            <a:chExt cx="2132115" cy="4303962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52905D41-F1A2-C28F-4D0D-3D3B1491C7E4}"/>
                </a:ext>
              </a:extLst>
            </p:cNvPr>
            <p:cNvGrpSpPr/>
            <p:nvPr/>
          </p:nvGrpSpPr>
          <p:grpSpPr>
            <a:xfrm>
              <a:off x="5033983" y="2381317"/>
              <a:ext cx="2132115" cy="867485"/>
              <a:chOff x="3497283" y="2025717"/>
              <a:chExt cx="2132115" cy="867485"/>
            </a:xfrm>
          </p:grpSpPr>
          <p:sp>
            <p:nvSpPr>
              <p:cNvPr id="48" name="양쪽 모서리가 둥근 사각형 18">
                <a:extLst>
                  <a:ext uri="{FF2B5EF4-FFF2-40B4-BE49-F238E27FC236}">
                    <a16:creationId xmlns:a16="http://schemas.microsoft.com/office/drawing/2014/main" id="{2BB059FE-800E-5824-D8C0-FB6BA1F94D8F}"/>
                  </a:ext>
                </a:extLst>
              </p:cNvPr>
              <p:cNvSpPr/>
              <p:nvPr/>
            </p:nvSpPr>
            <p:spPr>
              <a:xfrm rot="16200000">
                <a:off x="3417179" y="2105821"/>
                <a:ext cx="252001" cy="91793"/>
              </a:xfrm>
              <a:prstGeom prst="round2SameRect">
                <a:avLst>
                  <a:gd name="adj1" fmla="val 22901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252000" rIns="0"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양쪽 모서리가 둥근 사각형 22">
                <a:extLst>
                  <a:ext uri="{FF2B5EF4-FFF2-40B4-BE49-F238E27FC236}">
                    <a16:creationId xmlns:a16="http://schemas.microsoft.com/office/drawing/2014/main" id="{D2EDA8CE-266C-24C2-8468-0D4F326DD09D}"/>
                  </a:ext>
                </a:extLst>
              </p:cNvPr>
              <p:cNvSpPr/>
              <p:nvPr/>
            </p:nvSpPr>
            <p:spPr>
              <a:xfrm rot="16200000">
                <a:off x="3417179" y="2413562"/>
                <a:ext cx="252001" cy="91793"/>
              </a:xfrm>
              <a:prstGeom prst="round2SameRect">
                <a:avLst>
                  <a:gd name="adj1" fmla="val 22901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252000" rIns="0"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양쪽 모서리가 둥근 사각형 23">
                <a:extLst>
                  <a:ext uri="{FF2B5EF4-FFF2-40B4-BE49-F238E27FC236}">
                    <a16:creationId xmlns:a16="http://schemas.microsoft.com/office/drawing/2014/main" id="{6737C06E-FB73-C456-0514-EC216FAA9945}"/>
                  </a:ext>
                </a:extLst>
              </p:cNvPr>
              <p:cNvSpPr/>
              <p:nvPr/>
            </p:nvSpPr>
            <p:spPr>
              <a:xfrm rot="16200000">
                <a:off x="3417179" y="2721305"/>
                <a:ext cx="252001" cy="91793"/>
              </a:xfrm>
              <a:prstGeom prst="round2SameRect">
                <a:avLst>
                  <a:gd name="adj1" fmla="val 22901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252000" rIns="0"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양쪽 모서리가 둥근 사각형 24">
                <a:extLst>
                  <a:ext uri="{FF2B5EF4-FFF2-40B4-BE49-F238E27FC236}">
                    <a16:creationId xmlns:a16="http://schemas.microsoft.com/office/drawing/2014/main" id="{324ED378-59F9-D524-49D2-797C0A1C835D}"/>
                  </a:ext>
                </a:extLst>
              </p:cNvPr>
              <p:cNvSpPr/>
              <p:nvPr/>
            </p:nvSpPr>
            <p:spPr>
              <a:xfrm rot="16200000">
                <a:off x="5237417" y="2335737"/>
                <a:ext cx="576000" cy="207963"/>
              </a:xfrm>
              <a:prstGeom prst="round2SameRect">
                <a:avLst>
                  <a:gd name="adj1" fmla="val 0"/>
                  <a:gd name="adj2" fmla="val 33962"/>
                </a:avLst>
              </a:prstGeom>
              <a:solidFill>
                <a:schemeClr val="tx1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252000" rIns="0"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모서리가 둥근 직사각형 16">
              <a:extLst>
                <a:ext uri="{FF2B5EF4-FFF2-40B4-BE49-F238E27FC236}">
                  <a16:creationId xmlns:a16="http://schemas.microsoft.com/office/drawing/2014/main" id="{577A0309-DBBB-14A6-59B8-FDCA5BF0F508}"/>
                </a:ext>
              </a:extLst>
            </p:cNvPr>
            <p:cNvSpPr/>
            <p:nvPr/>
          </p:nvSpPr>
          <p:spPr>
            <a:xfrm>
              <a:off x="5071500" y="1702462"/>
              <a:ext cx="2017824" cy="4303962"/>
            </a:xfrm>
            <a:prstGeom prst="roundRect">
              <a:avLst>
                <a:gd name="adj" fmla="val 12658"/>
              </a:avLst>
            </a:prstGeom>
            <a:solidFill>
              <a:srgbClr val="1486F9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lIns="0" tIns="252000" rIns="0" rtlCol="0" anchor="b"/>
            <a:lstStyle/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4000" b="1" i="1" dirty="0" smtClean="0">
                  <a:solidFill>
                    <a:prstClr val="white"/>
                  </a:solidFill>
                  <a:latin typeface="Comic Sans MS" panose="030F0702030302020204" pitchFamily="66" charset="0"/>
                </a:rPr>
                <a:t>Rolling Update		</a:t>
              </a:r>
              <a:endParaRPr lang="ko-KR" altLang="en-US" sz="4000" b="1" i="1" dirty="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58530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022429" y="26623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</a:rPr>
              <a:t>Rolling Update</a:t>
            </a:r>
          </a:p>
        </p:txBody>
      </p:sp>
      <p:sp>
        <p:nvSpPr>
          <p:cNvPr id="18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571500" y="26623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05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E5946EF-20D4-439C-A822-B4156F32CBDE}"/>
              </a:ext>
            </a:extLst>
          </p:cNvPr>
          <p:cNvSpPr/>
          <p:nvPr/>
        </p:nvSpPr>
        <p:spPr>
          <a:xfrm>
            <a:off x="1251481" y="978912"/>
            <a:ext cx="230943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 smtClean="0">
                <a:solidFill>
                  <a:srgbClr val="127CEA"/>
                </a:solidFill>
                <a:latin typeface="맑은 고딕" panose="020F0502020204030204"/>
                <a:ea typeface="맑은 고딕" panose="020B0503020000020004" pitchFamily="50" charset="-127"/>
              </a:rPr>
              <a:t>Rolling Update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970" y="2209269"/>
            <a:ext cx="8712952" cy="40444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07628" y="1392936"/>
            <a:ext cx="886163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기존 버전들을 죽임과 동시에 새로운 버전을 생성하는 </a:t>
            </a:r>
            <a:r>
              <a:rPr lang="ko-KR" altLang="en-US" sz="14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방식</a:t>
            </a:r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새로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생성되는 </a:t>
            </a:r>
            <a:r>
              <a:rPr lang="ko-KR" altLang="en-US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파드와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죽는 </a:t>
            </a:r>
            <a:r>
              <a:rPr lang="ko-KR" altLang="en-US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파드의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수를 조절해 가면서 업데이트를 진행하기 </a:t>
            </a:r>
            <a:r>
              <a:rPr lang="ko-KR" altLang="en-US" sz="14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때문에</a:t>
            </a:r>
            <a:r>
              <a:rPr lang="en-US" altLang="ko-KR" sz="14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서비스 중단이 없다</a:t>
            </a:r>
            <a:r>
              <a:rPr lang="en-US" altLang="ko-KR" sz="14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새로운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컨테이너 생성 비율은 </a:t>
            </a:r>
            <a:r>
              <a:rPr lang="ko-KR" altLang="en-US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디플로이먼트를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통해서 제어할 수 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</a:t>
            </a:r>
            <a:endParaRPr lang="ko-KR" altLang="en-US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51807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022429" y="26623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k8s </a:t>
            </a:r>
            <a:r>
              <a:rPr kumimoji="0" lang="ko-KR" altLang="en-US" sz="1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기본 </a:t>
            </a:r>
            <a:r>
              <a:rPr kumimoji="0" lang="en-US" altLang="ko-KR" sz="1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objects </a:t>
            </a:r>
            <a:r>
              <a:rPr kumimoji="0" lang="ko-KR" altLang="en-US" sz="1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실습</a:t>
            </a:r>
            <a:endParaRPr kumimoji="0" lang="en-US" altLang="ko-KR" sz="18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571500" y="26623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04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194475" y="3499256"/>
            <a:ext cx="2367452" cy="863218"/>
          </a:xfrm>
          <a:prstGeom prst="roundRect">
            <a:avLst>
              <a:gd name="adj" fmla="val 6939"/>
            </a:avLst>
          </a:prstGeom>
          <a:solidFill>
            <a:srgbClr val="F6DAFE"/>
          </a:solidFill>
          <a:ln w="38100">
            <a:solidFill>
              <a:srgbClr val="E63E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 lvl="0" algn="ctr"/>
            <a:r>
              <a:rPr lang="en-US" altLang="ko-KR" sz="2000" dirty="0" err="1" smtClean="0">
                <a:solidFill>
                  <a:schemeClr val="tx1"/>
                </a:solidFill>
                <a:latin typeface="Franklin Gothic Medium" panose="020B0603020102020204" pitchFamily="34" charset="0"/>
              </a:rPr>
              <a:t>ReplicaSet</a:t>
            </a:r>
            <a:endParaRPr lang="en-US" altLang="ko-KR" sz="2000" dirty="0" smtClean="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cxnSp>
        <p:nvCxnSpPr>
          <p:cNvPr id="19" name="직선 화살표 연결선 18"/>
          <p:cNvCxnSpPr>
            <a:stCxn id="56" idx="2"/>
            <a:endCxn id="53" idx="0"/>
          </p:cNvCxnSpPr>
          <p:nvPr/>
        </p:nvCxnSpPr>
        <p:spPr>
          <a:xfrm flipH="1">
            <a:off x="1837784" y="4362474"/>
            <a:ext cx="1540417" cy="915477"/>
          </a:xfrm>
          <a:prstGeom prst="straightConnector1">
            <a:avLst/>
          </a:prstGeom>
          <a:ln>
            <a:solidFill>
              <a:srgbClr val="FF5D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56" idx="2"/>
            <a:endCxn id="59" idx="0"/>
          </p:cNvCxnSpPr>
          <p:nvPr/>
        </p:nvCxnSpPr>
        <p:spPr>
          <a:xfrm>
            <a:off x="3378201" y="4362474"/>
            <a:ext cx="535" cy="915477"/>
          </a:xfrm>
          <a:prstGeom prst="straightConnector1">
            <a:avLst/>
          </a:prstGeom>
          <a:ln>
            <a:solidFill>
              <a:srgbClr val="FF5D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56" idx="2"/>
            <a:endCxn id="62" idx="0"/>
          </p:cNvCxnSpPr>
          <p:nvPr/>
        </p:nvCxnSpPr>
        <p:spPr>
          <a:xfrm>
            <a:off x="3378201" y="4362474"/>
            <a:ext cx="1541487" cy="915477"/>
          </a:xfrm>
          <a:prstGeom prst="straightConnector1">
            <a:avLst/>
          </a:prstGeom>
          <a:ln>
            <a:solidFill>
              <a:srgbClr val="FF5D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4176566" y="1746750"/>
            <a:ext cx="3838865" cy="840050"/>
          </a:xfrm>
          <a:prstGeom prst="roundRect">
            <a:avLst>
              <a:gd name="adj" fmla="val 6939"/>
            </a:avLst>
          </a:prstGeom>
          <a:solidFill>
            <a:srgbClr val="DDEDD3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Deployment</a:t>
            </a:r>
          </a:p>
        </p:txBody>
      </p:sp>
      <p:cxnSp>
        <p:nvCxnSpPr>
          <p:cNvPr id="29" name="직선 화살표 연결선 28"/>
          <p:cNvCxnSpPr>
            <a:stCxn id="27" idx="2"/>
            <a:endCxn id="56" idx="0"/>
          </p:cNvCxnSpPr>
          <p:nvPr/>
        </p:nvCxnSpPr>
        <p:spPr>
          <a:xfrm flipH="1">
            <a:off x="3378201" y="2586800"/>
            <a:ext cx="2717798" cy="912456"/>
          </a:xfrm>
          <a:prstGeom prst="straightConnector1">
            <a:avLst/>
          </a:prstGeom>
          <a:ln>
            <a:solidFill>
              <a:srgbClr val="FF5D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7718974" y="3499256"/>
            <a:ext cx="2367452" cy="863218"/>
          </a:xfrm>
          <a:prstGeom prst="roundRect">
            <a:avLst>
              <a:gd name="adj" fmla="val 6939"/>
            </a:avLst>
          </a:prstGeom>
          <a:solidFill>
            <a:srgbClr val="DAF5FE"/>
          </a:solidFill>
          <a:ln w="38100">
            <a:solidFill>
              <a:srgbClr val="3CEC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 lvl="0" algn="ctr"/>
            <a:r>
              <a:rPr lang="en-US" altLang="ko-KR" sz="2000" dirty="0" err="1" smtClean="0">
                <a:solidFill>
                  <a:schemeClr val="tx1"/>
                </a:solidFill>
                <a:latin typeface="Franklin Gothic Medium" panose="020B0603020102020204" pitchFamily="34" charset="0"/>
              </a:rPr>
              <a:t>ReplicaSet</a:t>
            </a:r>
            <a:endParaRPr lang="en-US" altLang="ko-KR" sz="2000" dirty="0" smtClean="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cxnSp>
        <p:nvCxnSpPr>
          <p:cNvPr id="44" name="직선 화살표 연결선 43"/>
          <p:cNvCxnSpPr>
            <a:stCxn id="27" idx="2"/>
            <a:endCxn id="30" idx="0"/>
          </p:cNvCxnSpPr>
          <p:nvPr/>
        </p:nvCxnSpPr>
        <p:spPr>
          <a:xfrm>
            <a:off x="6095999" y="2586800"/>
            <a:ext cx="2806701" cy="912456"/>
          </a:xfrm>
          <a:prstGeom prst="straightConnector1">
            <a:avLst/>
          </a:prstGeom>
          <a:ln>
            <a:solidFill>
              <a:srgbClr val="FF5D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30" idx="2"/>
            <a:endCxn id="47" idx="0"/>
          </p:cNvCxnSpPr>
          <p:nvPr/>
        </p:nvCxnSpPr>
        <p:spPr>
          <a:xfrm flipH="1">
            <a:off x="7357663" y="4362474"/>
            <a:ext cx="1545037" cy="895840"/>
          </a:xfrm>
          <a:prstGeom prst="straightConnector1">
            <a:avLst/>
          </a:prstGeom>
          <a:ln>
            <a:solidFill>
              <a:srgbClr val="FF5D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30" idx="2"/>
            <a:endCxn id="48" idx="0"/>
          </p:cNvCxnSpPr>
          <p:nvPr/>
        </p:nvCxnSpPr>
        <p:spPr>
          <a:xfrm flipH="1">
            <a:off x="8898615" y="4362474"/>
            <a:ext cx="4085" cy="895840"/>
          </a:xfrm>
          <a:prstGeom prst="straightConnector1">
            <a:avLst/>
          </a:prstGeom>
          <a:ln>
            <a:solidFill>
              <a:srgbClr val="FF5D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30" idx="2"/>
            <a:endCxn id="49" idx="0"/>
          </p:cNvCxnSpPr>
          <p:nvPr/>
        </p:nvCxnSpPr>
        <p:spPr>
          <a:xfrm>
            <a:off x="8902700" y="4362474"/>
            <a:ext cx="1536867" cy="895840"/>
          </a:xfrm>
          <a:prstGeom prst="straightConnector1">
            <a:avLst/>
          </a:prstGeom>
          <a:ln>
            <a:solidFill>
              <a:srgbClr val="FF5D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그룹 65"/>
          <p:cNvGrpSpPr/>
          <p:nvPr/>
        </p:nvGrpSpPr>
        <p:grpSpPr>
          <a:xfrm>
            <a:off x="903943" y="1505222"/>
            <a:ext cx="1441242" cy="1472358"/>
            <a:chOff x="6136395" y="3316077"/>
            <a:chExt cx="2115240" cy="2335576"/>
          </a:xfrm>
        </p:grpSpPr>
        <p:pic>
          <p:nvPicPr>
            <p:cNvPr id="67" name="Picture 8" descr="Free Vector | Stay at home isometric composition with male character  sitting at table programming on computer illustration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52" t="10288" r="14178" b="10246"/>
            <a:stretch/>
          </p:blipFill>
          <p:spPr bwMode="auto">
            <a:xfrm>
              <a:off x="6136395" y="3316077"/>
              <a:ext cx="2115240" cy="233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89844" l="9961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680892" y="3394877"/>
              <a:ext cx="1117625" cy="1117625"/>
            </a:xfrm>
            <a:prstGeom prst="rect">
              <a:avLst/>
            </a:prstGeom>
          </p:spPr>
        </p:pic>
      </p:grpSp>
      <p:sp>
        <p:nvSpPr>
          <p:cNvPr id="69" name="모서리가 둥근 사각형 설명선 68"/>
          <p:cNvSpPr/>
          <p:nvPr/>
        </p:nvSpPr>
        <p:spPr>
          <a:xfrm>
            <a:off x="2550627" y="982155"/>
            <a:ext cx="7695060" cy="482273"/>
          </a:xfrm>
          <a:prstGeom prst="wedgeRoundRectCallout">
            <a:avLst>
              <a:gd name="adj1" fmla="val -60024"/>
              <a:gd name="adj2" fmla="val 117703"/>
              <a:gd name="adj3" fmla="val 16667"/>
            </a:avLst>
          </a:prstGeom>
          <a:solidFill>
            <a:srgbClr val="7C2672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 err="1">
                <a:latin typeface="Franklin Gothic Medium" panose="020B0603020102020204" pitchFamily="34" charset="0"/>
              </a:rPr>
              <a:t>kubectl</a:t>
            </a:r>
            <a:r>
              <a:rPr lang="en-US" altLang="ko-KR" dirty="0">
                <a:latin typeface="Franklin Gothic Medium" panose="020B0603020102020204" pitchFamily="34" charset="0"/>
              </a:rPr>
              <a:t> set image deployment </a:t>
            </a:r>
            <a:r>
              <a:rPr lang="en-US" altLang="ko-KR" dirty="0" err="1">
                <a:latin typeface="Franklin Gothic Medium" panose="020B0603020102020204" pitchFamily="34" charset="0"/>
              </a:rPr>
              <a:t>nginx</a:t>
            </a:r>
            <a:r>
              <a:rPr lang="en-US" altLang="ko-KR" dirty="0">
                <a:latin typeface="Franklin Gothic Medium" panose="020B0603020102020204" pitchFamily="34" charset="0"/>
              </a:rPr>
              <a:t>-deployment </a:t>
            </a:r>
            <a:r>
              <a:rPr lang="en-US" altLang="ko-KR" dirty="0" err="1">
                <a:latin typeface="Franklin Gothic Medium" panose="020B0603020102020204" pitchFamily="34" charset="0"/>
              </a:rPr>
              <a:t>nginx</a:t>
            </a:r>
            <a:r>
              <a:rPr lang="en-US" altLang="ko-KR" dirty="0">
                <a:latin typeface="Franklin Gothic Medium" panose="020B0603020102020204" pitchFamily="34" charset="0"/>
              </a:rPr>
              <a:t>=nginx:1.14.2</a:t>
            </a:r>
            <a:endParaRPr lang="ko-KR" altLang="en-US" dirty="0">
              <a:latin typeface="Franklin Gothic Medium" panose="020B0603020102020204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288509" y="5277951"/>
            <a:ext cx="1098550" cy="624693"/>
            <a:chOff x="1288509" y="5277951"/>
            <a:chExt cx="1098550" cy="624693"/>
          </a:xfrm>
        </p:grpSpPr>
        <p:sp>
          <p:nvSpPr>
            <p:cNvPr id="53" name="모서리가 둥근 직사각형 52"/>
            <p:cNvSpPr/>
            <p:nvPr/>
          </p:nvSpPr>
          <p:spPr>
            <a:xfrm>
              <a:off x="1288509" y="5277951"/>
              <a:ext cx="1098550" cy="624693"/>
            </a:xfrm>
            <a:prstGeom prst="roundRect">
              <a:avLst>
                <a:gd name="adj" fmla="val 6939"/>
              </a:avLst>
            </a:prstGeom>
            <a:solidFill>
              <a:srgbClr val="CDC5FF"/>
            </a:solidFill>
            <a:ln w="38100">
              <a:solidFill>
                <a:srgbClr val="E63E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t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</a:rPr>
                <a:t>Pod</a:t>
              </a:r>
              <a:endPara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1357737" y="5639064"/>
              <a:ext cx="960094" cy="197351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lvl="0" algn="ctr"/>
              <a:r>
                <a:rPr lang="en-US" altLang="ko-KR" sz="1200" dirty="0" smtClean="0">
                  <a:solidFill>
                    <a:schemeClr val="tx1"/>
                  </a:solidFill>
                  <a:latin typeface="Franklin Gothic Medium" panose="020B0603020102020204" pitchFamily="34" charset="0"/>
                </a:rPr>
                <a:t>nginx:1.14.0</a:t>
              </a:r>
              <a:endParaRPr lang="en-US" altLang="ko-KR" sz="1200" dirty="0">
                <a:solidFill>
                  <a:schemeClr val="tx1"/>
                </a:solidFill>
                <a:latin typeface="Franklin Gothic Medium" panose="020B0603020102020204" pitchFamily="34" charset="0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829461" y="5277951"/>
            <a:ext cx="1098550" cy="624693"/>
            <a:chOff x="2829461" y="5277951"/>
            <a:chExt cx="1098550" cy="624693"/>
          </a:xfrm>
        </p:grpSpPr>
        <p:sp>
          <p:nvSpPr>
            <p:cNvPr id="59" name="모서리가 둥근 직사각형 58"/>
            <p:cNvSpPr/>
            <p:nvPr/>
          </p:nvSpPr>
          <p:spPr>
            <a:xfrm>
              <a:off x="2829461" y="5277951"/>
              <a:ext cx="1098550" cy="624693"/>
            </a:xfrm>
            <a:prstGeom prst="roundRect">
              <a:avLst>
                <a:gd name="adj" fmla="val 6939"/>
              </a:avLst>
            </a:prstGeom>
            <a:solidFill>
              <a:srgbClr val="CDC5FF"/>
            </a:solidFill>
            <a:ln w="38100">
              <a:solidFill>
                <a:srgbClr val="E63E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t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</a:rPr>
                <a:t>Pod</a:t>
              </a:r>
              <a:endPara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2898689" y="5639064"/>
              <a:ext cx="960094" cy="197351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lvl="0" algn="ctr"/>
              <a:r>
                <a:rPr lang="en-US" altLang="ko-KR" sz="1200" dirty="0" smtClean="0">
                  <a:solidFill>
                    <a:schemeClr val="tx1"/>
                  </a:solidFill>
                  <a:latin typeface="Franklin Gothic Medium" panose="020B0603020102020204" pitchFamily="34" charset="0"/>
                </a:rPr>
                <a:t>nginx:1.14.0</a:t>
              </a:r>
              <a:endParaRPr lang="en-US" altLang="ko-KR" sz="1200" dirty="0">
                <a:solidFill>
                  <a:schemeClr val="tx1"/>
                </a:solidFill>
                <a:latin typeface="Franklin Gothic Medium" panose="020B0603020102020204" pitchFamily="34" charset="0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370413" y="5277951"/>
            <a:ext cx="1098550" cy="624693"/>
            <a:chOff x="4370413" y="5277951"/>
            <a:chExt cx="1098550" cy="624693"/>
          </a:xfrm>
        </p:grpSpPr>
        <p:sp>
          <p:nvSpPr>
            <p:cNvPr id="62" name="모서리가 둥근 직사각형 61"/>
            <p:cNvSpPr/>
            <p:nvPr/>
          </p:nvSpPr>
          <p:spPr>
            <a:xfrm>
              <a:off x="4370413" y="5277951"/>
              <a:ext cx="1098550" cy="624693"/>
            </a:xfrm>
            <a:prstGeom prst="roundRect">
              <a:avLst>
                <a:gd name="adj" fmla="val 6939"/>
              </a:avLst>
            </a:prstGeom>
            <a:solidFill>
              <a:srgbClr val="CDC5FF"/>
            </a:solidFill>
            <a:ln w="38100">
              <a:solidFill>
                <a:srgbClr val="E63E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t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</a:rPr>
                <a:t>Pod</a:t>
              </a:r>
              <a:endPara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4439641" y="5639064"/>
              <a:ext cx="960094" cy="197351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lvl="0" algn="ctr"/>
              <a:r>
                <a:rPr lang="en-US" altLang="ko-KR" sz="1200" dirty="0" smtClean="0">
                  <a:solidFill>
                    <a:schemeClr val="tx1"/>
                  </a:solidFill>
                  <a:latin typeface="Franklin Gothic Medium" panose="020B0603020102020204" pitchFamily="34" charset="0"/>
                </a:rPr>
                <a:t>nginx:1.14.0</a:t>
              </a:r>
              <a:endParaRPr lang="en-US" altLang="ko-KR" sz="1200" dirty="0">
                <a:solidFill>
                  <a:schemeClr val="tx1"/>
                </a:solidFill>
                <a:latin typeface="Franklin Gothic Medium" panose="020B0603020102020204" pitchFamily="34" charset="0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6808388" y="5258314"/>
            <a:ext cx="1098550" cy="624693"/>
            <a:chOff x="6808388" y="5258314"/>
            <a:chExt cx="1098550" cy="624693"/>
          </a:xfrm>
        </p:grpSpPr>
        <p:sp>
          <p:nvSpPr>
            <p:cNvPr id="47" name="모서리가 둥근 직사각형 46"/>
            <p:cNvSpPr/>
            <p:nvPr/>
          </p:nvSpPr>
          <p:spPr>
            <a:xfrm>
              <a:off x="6808388" y="5258314"/>
              <a:ext cx="1098550" cy="624693"/>
            </a:xfrm>
            <a:prstGeom prst="roundRect">
              <a:avLst>
                <a:gd name="adj" fmla="val 6939"/>
              </a:avLst>
            </a:prstGeom>
            <a:solidFill>
              <a:srgbClr val="D5E2FF"/>
            </a:solidFill>
            <a:ln w="38100">
              <a:solidFill>
                <a:srgbClr val="3CEC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t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</a:rPr>
                <a:t>Pod</a:t>
              </a:r>
              <a:endPara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6877616" y="5639064"/>
              <a:ext cx="960094" cy="197351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lvl="0" algn="ctr"/>
              <a:r>
                <a:rPr lang="en-US" altLang="ko-KR" sz="1200" dirty="0" smtClean="0">
                  <a:solidFill>
                    <a:schemeClr val="tx1"/>
                  </a:solidFill>
                  <a:latin typeface="Franklin Gothic Medium" panose="020B0603020102020204" pitchFamily="34" charset="0"/>
                </a:rPr>
                <a:t>nginx:1.14.2</a:t>
              </a:r>
              <a:endParaRPr lang="en-US" altLang="ko-KR" sz="1200" dirty="0">
                <a:solidFill>
                  <a:schemeClr val="tx1"/>
                </a:solidFill>
                <a:latin typeface="Franklin Gothic Medium" panose="020B0603020102020204" pitchFamily="34" charset="0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8349340" y="5258314"/>
            <a:ext cx="1098550" cy="624693"/>
            <a:chOff x="8349340" y="5258314"/>
            <a:chExt cx="1098550" cy="624693"/>
          </a:xfrm>
        </p:grpSpPr>
        <p:sp>
          <p:nvSpPr>
            <p:cNvPr id="48" name="모서리가 둥근 직사각형 47"/>
            <p:cNvSpPr/>
            <p:nvPr/>
          </p:nvSpPr>
          <p:spPr>
            <a:xfrm>
              <a:off x="8349340" y="5258314"/>
              <a:ext cx="1098550" cy="624693"/>
            </a:xfrm>
            <a:prstGeom prst="roundRect">
              <a:avLst>
                <a:gd name="adj" fmla="val 6939"/>
              </a:avLst>
            </a:prstGeom>
            <a:solidFill>
              <a:srgbClr val="D5E2FF"/>
            </a:solidFill>
            <a:ln w="38100">
              <a:solidFill>
                <a:srgbClr val="3CEC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t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</a:rPr>
                <a:t>Pod</a:t>
              </a:r>
              <a:endPara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8418568" y="5639064"/>
              <a:ext cx="960094" cy="197351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lvl="0" algn="ctr"/>
              <a:r>
                <a:rPr lang="en-US" altLang="ko-KR" sz="1200" dirty="0" smtClean="0">
                  <a:solidFill>
                    <a:schemeClr val="tx1"/>
                  </a:solidFill>
                  <a:latin typeface="Franklin Gothic Medium" panose="020B0603020102020204" pitchFamily="34" charset="0"/>
                </a:rPr>
                <a:t>nginx:1.14.2</a:t>
              </a:r>
              <a:endParaRPr lang="en-US" altLang="ko-KR" sz="1200" dirty="0">
                <a:solidFill>
                  <a:schemeClr val="tx1"/>
                </a:solidFill>
                <a:latin typeface="Franklin Gothic Medium" panose="020B0603020102020204" pitchFamily="34" charset="0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9890292" y="5258314"/>
            <a:ext cx="1098550" cy="624693"/>
            <a:chOff x="9890292" y="5258314"/>
            <a:chExt cx="1098550" cy="624693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9890292" y="5258314"/>
              <a:ext cx="1098550" cy="624693"/>
            </a:xfrm>
            <a:prstGeom prst="roundRect">
              <a:avLst>
                <a:gd name="adj" fmla="val 6939"/>
              </a:avLst>
            </a:prstGeom>
            <a:solidFill>
              <a:srgbClr val="D5E2FF"/>
            </a:solidFill>
            <a:ln w="38100">
              <a:solidFill>
                <a:srgbClr val="3CEC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t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</a:rPr>
                <a:t>Pod</a:t>
              </a:r>
              <a:endPara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9959520" y="5639064"/>
              <a:ext cx="960094" cy="197351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lvl="0" algn="ctr"/>
              <a:r>
                <a:rPr lang="en-US" altLang="ko-KR" sz="1200" dirty="0" smtClean="0">
                  <a:solidFill>
                    <a:schemeClr val="tx1"/>
                  </a:solidFill>
                  <a:latin typeface="Franklin Gothic Medium" panose="020B0603020102020204" pitchFamily="34" charset="0"/>
                </a:rPr>
                <a:t>nginx:1.14.2</a:t>
              </a:r>
              <a:endParaRPr lang="en-US" altLang="ko-KR" sz="1200" dirty="0">
                <a:solidFill>
                  <a:schemeClr val="tx1"/>
                </a:solidFill>
                <a:latin typeface="Franklin Gothic Medium" panose="020B0603020102020204" pitchFamily="34" charset="0"/>
              </a:endParaRPr>
            </a:p>
          </p:txBody>
        </p:sp>
      </p:grpSp>
      <p:sp>
        <p:nvSpPr>
          <p:cNvPr id="82" name="오른쪽 화살표 81"/>
          <p:cNvSpPr/>
          <p:nvPr/>
        </p:nvSpPr>
        <p:spPr>
          <a:xfrm>
            <a:off x="4244150" y="3810757"/>
            <a:ext cx="3959219" cy="1035585"/>
          </a:xfrm>
          <a:prstGeom prst="rightArrow">
            <a:avLst>
              <a:gd name="adj1" fmla="val 45745"/>
              <a:gd name="adj2" fmla="val 82979"/>
            </a:avLst>
          </a:prstGeom>
          <a:solidFill>
            <a:srgbClr val="F2B81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Rolling Update</a:t>
            </a:r>
            <a:endParaRPr lang="ko-KR" altLang="en-US" i="1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06725" y="5944025"/>
            <a:ext cx="126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accent6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Ready</a:t>
            </a:r>
            <a:endParaRPr lang="ko-KR" altLang="en-US" dirty="0">
              <a:solidFill>
                <a:schemeClr val="accent6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747142" y="5944025"/>
            <a:ext cx="126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accent6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Ready</a:t>
            </a:r>
            <a:endParaRPr lang="ko-KR" altLang="en-US" dirty="0">
              <a:solidFill>
                <a:schemeClr val="accent6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288629" y="5944025"/>
            <a:ext cx="126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accent6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Ready</a:t>
            </a:r>
            <a:endParaRPr lang="ko-KR" altLang="en-US" dirty="0">
              <a:solidFill>
                <a:schemeClr val="accent6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619280" y="5953178"/>
            <a:ext cx="1476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C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Not Ready</a:t>
            </a:r>
            <a:endParaRPr lang="ko-KR" altLang="en-US" dirty="0">
              <a:solidFill>
                <a:srgbClr val="FFC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233330" y="5953178"/>
            <a:ext cx="1476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C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Not Ready</a:t>
            </a:r>
            <a:endParaRPr lang="ko-KR" altLang="en-US" dirty="0">
              <a:solidFill>
                <a:srgbClr val="FFC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42689" y="5955861"/>
            <a:ext cx="1539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Terminating</a:t>
            </a:r>
            <a:endParaRPr lang="ko-KR" altLang="en-US" dirty="0">
              <a:solidFill>
                <a:srgbClr val="FF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559008" y="5955861"/>
            <a:ext cx="1539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Terminating</a:t>
            </a:r>
            <a:endParaRPr lang="ko-KR" altLang="en-US" dirty="0">
              <a:solidFill>
                <a:srgbClr val="FF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116287" y="5955861"/>
            <a:ext cx="1539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Terminating</a:t>
            </a:r>
            <a:endParaRPr lang="ko-KR" altLang="en-US" dirty="0">
              <a:solidFill>
                <a:srgbClr val="FF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808923" y="5953178"/>
            <a:ext cx="126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accent6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Ready</a:t>
            </a:r>
            <a:endParaRPr lang="ko-KR" altLang="en-US" dirty="0">
              <a:solidFill>
                <a:schemeClr val="accent6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349340" y="5953178"/>
            <a:ext cx="126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accent6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Ready</a:t>
            </a:r>
            <a:endParaRPr lang="ko-KR" altLang="en-US" dirty="0">
              <a:solidFill>
                <a:schemeClr val="accent6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9681282" y="5953178"/>
            <a:ext cx="1476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C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Not Ready</a:t>
            </a:r>
            <a:endParaRPr lang="ko-KR" altLang="en-US" dirty="0">
              <a:solidFill>
                <a:srgbClr val="FFC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9890827" y="5953178"/>
            <a:ext cx="126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accent6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Ready</a:t>
            </a:r>
            <a:endParaRPr lang="ko-KR" altLang="en-US" dirty="0">
              <a:solidFill>
                <a:schemeClr val="accent6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01892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700"/>
                            </p:stCondLst>
                            <p:childTnLst>
                              <p:par>
                                <p:cTn id="49" presetID="10" presetClass="exit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900"/>
                            </p:stCondLst>
                            <p:childTnLst>
                              <p:par>
                                <p:cTn id="80" presetID="10" presetClass="exit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100"/>
                            </p:stCondLst>
                            <p:childTnLst>
                              <p:par>
                                <p:cTn id="102" presetID="10" presetClass="exit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30" grpId="0" animBg="1"/>
      <p:bldP spid="82" grpId="0" animBg="1"/>
      <p:bldP spid="2" grpId="0"/>
      <p:bldP spid="2" grpId="1"/>
      <p:bldP spid="41" grpId="0"/>
      <p:bldP spid="41" grpId="1"/>
      <p:bldP spid="42" grpId="0"/>
      <p:bldP spid="42" grpId="1"/>
      <p:bldP spid="43" grpId="0"/>
      <p:bldP spid="43" grpId="1"/>
      <p:bldP spid="45" grpId="0"/>
      <p:bldP spid="45" grpId="1"/>
      <p:bldP spid="46" grpId="0"/>
      <p:bldP spid="46" grpId="1"/>
      <p:bldP spid="54" grpId="0"/>
      <p:bldP spid="54" grpId="1"/>
      <p:bldP spid="55" grpId="0"/>
      <p:bldP spid="55" grpId="1"/>
      <p:bldP spid="61" grpId="0"/>
      <p:bldP spid="63" grpId="0"/>
      <p:bldP spid="65" grpId="0"/>
      <p:bldP spid="65" grpId="1"/>
      <p:bldP spid="6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022429" y="26623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</a:rPr>
              <a:t>k8s </a:t>
            </a:r>
            <a:r>
              <a:rPr lang="ko-KR" altLang="en-US" b="1" i="1" kern="0" dirty="0">
                <a:solidFill>
                  <a:prstClr val="white"/>
                </a:solidFill>
              </a:rPr>
              <a:t>기본 </a:t>
            </a:r>
            <a:r>
              <a:rPr lang="en-US" altLang="ko-KR" b="1" i="1" kern="0" dirty="0">
                <a:solidFill>
                  <a:prstClr val="white"/>
                </a:solidFill>
              </a:rPr>
              <a:t>objects </a:t>
            </a:r>
            <a:r>
              <a:rPr lang="ko-KR" altLang="en-US" b="1" i="1" kern="0" dirty="0">
                <a:solidFill>
                  <a:prstClr val="white"/>
                </a:solidFill>
              </a:rPr>
              <a:t>실습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571500" y="26623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 smtClean="0">
                <a:solidFill>
                  <a:srgbClr val="44546A">
                    <a:lumMod val="50000"/>
                  </a:srgbClr>
                </a:solidFill>
              </a:rPr>
              <a:t>04</a:t>
            </a:r>
            <a:endParaRPr lang="en-US" altLang="ko-KR" sz="1600" b="1" kern="0" dirty="0">
              <a:solidFill>
                <a:srgbClr val="44546A">
                  <a:lumMod val="50000"/>
                </a:srgbClr>
              </a:solidFill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6F24F11-2A97-8EDE-915F-EC1E8DCE2A7E}"/>
              </a:ext>
            </a:extLst>
          </p:cNvPr>
          <p:cNvGrpSpPr/>
          <p:nvPr/>
        </p:nvGrpSpPr>
        <p:grpSpPr>
          <a:xfrm rot="16200000">
            <a:off x="4561858" y="641041"/>
            <a:ext cx="2715080" cy="5480764"/>
            <a:chOff x="5033983" y="1702462"/>
            <a:chExt cx="2132115" cy="4303962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52905D41-F1A2-C28F-4D0D-3D3B1491C7E4}"/>
                </a:ext>
              </a:extLst>
            </p:cNvPr>
            <p:cNvGrpSpPr/>
            <p:nvPr/>
          </p:nvGrpSpPr>
          <p:grpSpPr>
            <a:xfrm>
              <a:off x="5033983" y="2381317"/>
              <a:ext cx="2132115" cy="867485"/>
              <a:chOff x="3497283" y="2025717"/>
              <a:chExt cx="2132115" cy="867485"/>
            </a:xfrm>
          </p:grpSpPr>
          <p:sp>
            <p:nvSpPr>
              <p:cNvPr id="48" name="양쪽 모서리가 둥근 사각형 18">
                <a:extLst>
                  <a:ext uri="{FF2B5EF4-FFF2-40B4-BE49-F238E27FC236}">
                    <a16:creationId xmlns:a16="http://schemas.microsoft.com/office/drawing/2014/main" id="{2BB059FE-800E-5824-D8C0-FB6BA1F94D8F}"/>
                  </a:ext>
                </a:extLst>
              </p:cNvPr>
              <p:cNvSpPr/>
              <p:nvPr/>
            </p:nvSpPr>
            <p:spPr>
              <a:xfrm rot="16200000">
                <a:off x="3417179" y="2105821"/>
                <a:ext cx="252001" cy="91793"/>
              </a:xfrm>
              <a:prstGeom prst="round2SameRect">
                <a:avLst>
                  <a:gd name="adj1" fmla="val 22901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68000"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양쪽 모서리가 둥근 사각형 22">
                <a:extLst>
                  <a:ext uri="{FF2B5EF4-FFF2-40B4-BE49-F238E27FC236}">
                    <a16:creationId xmlns:a16="http://schemas.microsoft.com/office/drawing/2014/main" id="{D2EDA8CE-266C-24C2-8468-0D4F326DD09D}"/>
                  </a:ext>
                </a:extLst>
              </p:cNvPr>
              <p:cNvSpPr/>
              <p:nvPr/>
            </p:nvSpPr>
            <p:spPr>
              <a:xfrm rot="16200000">
                <a:off x="3417179" y="2413562"/>
                <a:ext cx="252001" cy="91793"/>
              </a:xfrm>
              <a:prstGeom prst="round2SameRect">
                <a:avLst>
                  <a:gd name="adj1" fmla="val 22901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68000"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양쪽 모서리가 둥근 사각형 23">
                <a:extLst>
                  <a:ext uri="{FF2B5EF4-FFF2-40B4-BE49-F238E27FC236}">
                    <a16:creationId xmlns:a16="http://schemas.microsoft.com/office/drawing/2014/main" id="{6737C06E-FB73-C456-0514-EC216FAA9945}"/>
                  </a:ext>
                </a:extLst>
              </p:cNvPr>
              <p:cNvSpPr/>
              <p:nvPr/>
            </p:nvSpPr>
            <p:spPr>
              <a:xfrm rot="16200000">
                <a:off x="3417179" y="2721305"/>
                <a:ext cx="252001" cy="91793"/>
              </a:xfrm>
              <a:prstGeom prst="round2SameRect">
                <a:avLst>
                  <a:gd name="adj1" fmla="val 22901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68000"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양쪽 모서리가 둥근 사각형 24">
                <a:extLst>
                  <a:ext uri="{FF2B5EF4-FFF2-40B4-BE49-F238E27FC236}">
                    <a16:creationId xmlns:a16="http://schemas.microsoft.com/office/drawing/2014/main" id="{324ED378-59F9-D524-49D2-797C0A1C835D}"/>
                  </a:ext>
                </a:extLst>
              </p:cNvPr>
              <p:cNvSpPr/>
              <p:nvPr/>
            </p:nvSpPr>
            <p:spPr>
              <a:xfrm rot="16200000">
                <a:off x="5237417" y="2335737"/>
                <a:ext cx="576000" cy="207963"/>
              </a:xfrm>
              <a:prstGeom prst="round2SameRect">
                <a:avLst>
                  <a:gd name="adj1" fmla="val 0"/>
                  <a:gd name="adj2" fmla="val 33962"/>
                </a:avLst>
              </a:prstGeom>
              <a:solidFill>
                <a:schemeClr val="tx1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68000"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모서리가 둥근 직사각형 16">
              <a:extLst>
                <a:ext uri="{FF2B5EF4-FFF2-40B4-BE49-F238E27FC236}">
                  <a16:creationId xmlns:a16="http://schemas.microsoft.com/office/drawing/2014/main" id="{577A0309-DBBB-14A6-59B8-FDCA5BF0F508}"/>
                </a:ext>
              </a:extLst>
            </p:cNvPr>
            <p:cNvSpPr/>
            <p:nvPr/>
          </p:nvSpPr>
          <p:spPr>
            <a:xfrm>
              <a:off x="5071500" y="1702462"/>
              <a:ext cx="2017824" cy="4303962"/>
            </a:xfrm>
            <a:prstGeom prst="roundRect">
              <a:avLst>
                <a:gd name="adj" fmla="val 12658"/>
              </a:avLst>
            </a:prstGeom>
            <a:solidFill>
              <a:srgbClr val="1486F9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lIns="468000" rtlCol="0" anchor="ctr"/>
            <a:lstStyle/>
            <a:p>
              <a:pPr marL="1714500" lvl="3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4000" b="1" i="1" dirty="0" smtClean="0">
                  <a:solidFill>
                    <a:prstClr val="white"/>
                  </a:solidFill>
                  <a:latin typeface="Comic Sans MS" panose="030F0702030302020204" pitchFamily="66" charset="0"/>
                </a:rPr>
                <a:t>Service</a:t>
              </a:r>
              <a:endParaRPr lang="en-US" altLang="ko-KR" sz="4000" b="1" i="1" dirty="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11252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022429" y="26623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</a:rPr>
              <a:t>k8s </a:t>
            </a:r>
            <a:r>
              <a:rPr lang="ko-KR" altLang="en-US" b="1" i="1" kern="0" dirty="0">
                <a:solidFill>
                  <a:prstClr val="white"/>
                </a:solidFill>
              </a:rPr>
              <a:t>기본 </a:t>
            </a:r>
            <a:r>
              <a:rPr lang="en-US" altLang="ko-KR" b="1" i="1" kern="0" dirty="0">
                <a:solidFill>
                  <a:prstClr val="white"/>
                </a:solidFill>
              </a:rPr>
              <a:t>objects </a:t>
            </a:r>
            <a:r>
              <a:rPr lang="ko-KR" altLang="en-US" b="1" i="1" kern="0" dirty="0">
                <a:solidFill>
                  <a:prstClr val="white"/>
                </a:solidFill>
              </a:rPr>
              <a:t>실습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571500" y="26623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 smtClean="0">
                <a:solidFill>
                  <a:srgbClr val="44546A">
                    <a:lumMod val="50000"/>
                  </a:srgbClr>
                </a:solidFill>
              </a:rPr>
              <a:t>04</a:t>
            </a:r>
            <a:endParaRPr lang="en-US" altLang="ko-KR" sz="1600" b="1" kern="0" dirty="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17149" y="1866800"/>
            <a:ext cx="39577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i="1" dirty="0" smtClean="0">
                <a:solidFill>
                  <a:srgbClr val="127CEA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Service</a:t>
            </a:r>
            <a:endParaRPr lang="ko-KR" altLang="en-US" sz="6000" i="1" dirty="0">
              <a:solidFill>
                <a:srgbClr val="127CEA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62285" y="3584033"/>
            <a:ext cx="8835528" cy="14973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 err="1" smtClean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파드</a:t>
            </a:r>
            <a:r>
              <a:rPr lang="ko-KR" altLang="en-US" sz="3200" dirty="0" err="1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로</a:t>
            </a:r>
            <a:r>
              <a:rPr lang="ko-KR" altLang="en-US" sz="3200" dirty="0" smtClean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실행되고 있는 애플리케이션을 </a:t>
            </a:r>
            <a:endParaRPr lang="en-US" altLang="ko-KR" sz="3200" dirty="0" smtClean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dirty="0" smtClean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네트워크에 노출시키는 방법</a:t>
            </a:r>
            <a:endParaRPr lang="ko-KR" altLang="en-US" sz="3200" dirty="0">
              <a:solidFill>
                <a:schemeClr val="bg1">
                  <a:lumMod val="50000"/>
                </a:schemeClr>
              </a:solidFill>
              <a:latin typeface="Arial Black" panose="020B0A04020102020204" pitchFamily="34" charset="0"/>
              <a:ea typeface="나눔스퀘어라운드OTF ExtraBold" panose="020B0600000101010101" pitchFamily="34" charset="-127"/>
            </a:endParaRPr>
          </a:p>
        </p:txBody>
      </p:sp>
      <p:pic>
        <p:nvPicPr>
          <p:cNvPr id="1026" name="Picture 2" descr="https://cdn-icons-png.flaticon.com/512/7350/73507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489" y="3423628"/>
            <a:ext cx="801956" cy="80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-icons-png.flaticon.com/512/7350/7350738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654" y="3403580"/>
            <a:ext cx="842052" cy="84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37313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그룹 70"/>
          <p:cNvGrpSpPr/>
          <p:nvPr/>
        </p:nvGrpSpPr>
        <p:grpSpPr>
          <a:xfrm>
            <a:off x="903943" y="1505222"/>
            <a:ext cx="1441242" cy="1472358"/>
            <a:chOff x="6136395" y="3316077"/>
            <a:chExt cx="2115240" cy="2335576"/>
          </a:xfrm>
        </p:grpSpPr>
        <p:pic>
          <p:nvPicPr>
            <p:cNvPr id="72" name="Picture 8" descr="Free Vector | Stay at home isometric composition with male character  sitting at table programming on computer illustration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52" t="10288" r="14178" b="10246"/>
            <a:stretch/>
          </p:blipFill>
          <p:spPr bwMode="auto">
            <a:xfrm>
              <a:off x="6136395" y="3316077"/>
              <a:ext cx="2115240" cy="233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그림 72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89844" l="9961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680892" y="3394877"/>
              <a:ext cx="1117625" cy="1117625"/>
            </a:xfrm>
            <a:prstGeom prst="rect">
              <a:avLst/>
            </a:prstGeom>
          </p:spPr>
        </p:pic>
      </p:grpSp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515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022429" y="26623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k8s </a:t>
            </a:r>
            <a:r>
              <a:rPr kumimoji="0" lang="ko-KR" altLang="en-US" sz="1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기본 </a:t>
            </a:r>
            <a:r>
              <a:rPr kumimoji="0" lang="en-US" altLang="ko-KR" sz="1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objects </a:t>
            </a:r>
            <a:r>
              <a:rPr kumimoji="0" lang="ko-KR" altLang="en-US" sz="1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실습</a:t>
            </a:r>
            <a:endParaRPr kumimoji="0" lang="en-US" altLang="ko-KR" sz="18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571500" y="26623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04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785300" y="1918460"/>
            <a:ext cx="8983964" cy="4222689"/>
          </a:xfrm>
          <a:prstGeom prst="roundRect">
            <a:avLst>
              <a:gd name="adj" fmla="val 6939"/>
            </a:avLst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317711" y="1695771"/>
            <a:ext cx="181513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k8s Cluster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781059" y="2237460"/>
            <a:ext cx="11450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Node 2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5016882" y="2559182"/>
            <a:ext cx="2520800" cy="3367894"/>
          </a:xfrm>
          <a:prstGeom prst="roundRect">
            <a:avLst>
              <a:gd name="adj" fmla="val 6939"/>
            </a:avLst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00A5C79-D4A5-F9B5-BCB8-83682F64E852}"/>
              </a:ext>
            </a:extLst>
          </p:cNvPr>
          <p:cNvSpPr txBox="1"/>
          <p:nvPr/>
        </p:nvSpPr>
        <p:spPr>
          <a:xfrm>
            <a:off x="7829660" y="2237460"/>
            <a:ext cx="11450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Node 3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8055364" y="2559182"/>
            <a:ext cx="2520800" cy="3367894"/>
          </a:xfrm>
          <a:prstGeom prst="roundRect">
            <a:avLst>
              <a:gd name="adj" fmla="val 6939"/>
            </a:avLst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277FB1C-050F-CF7A-DB42-60ABE3867DF3}"/>
              </a:ext>
            </a:extLst>
          </p:cNvPr>
          <p:cNvSpPr txBox="1"/>
          <p:nvPr/>
        </p:nvSpPr>
        <p:spPr>
          <a:xfrm>
            <a:off x="1851621" y="2237460"/>
            <a:ext cx="11450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Node 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2060154" y="2559182"/>
            <a:ext cx="2520800" cy="3367894"/>
          </a:xfrm>
          <a:prstGeom prst="roundRect">
            <a:avLst>
              <a:gd name="adj" fmla="val 6939"/>
            </a:avLst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858067C-F1D3-A2A0-6330-5EFAEA9E5E9A}"/>
              </a:ext>
            </a:extLst>
          </p:cNvPr>
          <p:cNvGrpSpPr/>
          <p:nvPr/>
        </p:nvGrpSpPr>
        <p:grpSpPr>
          <a:xfrm>
            <a:off x="2222004" y="4768201"/>
            <a:ext cx="2826530" cy="905784"/>
            <a:chOff x="2222004" y="4768201"/>
            <a:chExt cx="2826530" cy="905784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2222004" y="5043424"/>
              <a:ext cx="2197100" cy="630561"/>
            </a:xfrm>
            <a:prstGeom prst="roundRect">
              <a:avLst>
                <a:gd name="adj" fmla="val 6939"/>
              </a:avLst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F026528F-5A0A-FCAA-130B-D5E018726AC6}"/>
                </a:ext>
              </a:extLst>
            </p:cNvPr>
            <p:cNvGrpSpPr/>
            <p:nvPr/>
          </p:nvGrpSpPr>
          <p:grpSpPr>
            <a:xfrm>
              <a:off x="2812719" y="4768201"/>
              <a:ext cx="1015668" cy="380800"/>
              <a:chOff x="2812719" y="4768201"/>
              <a:chExt cx="1015668" cy="380800"/>
            </a:xfrm>
          </p:grpSpPr>
          <p:sp>
            <p:nvSpPr>
              <p:cNvPr id="46" name="직사각형 45"/>
              <p:cNvSpPr/>
              <p:nvPr/>
            </p:nvSpPr>
            <p:spPr>
              <a:xfrm>
                <a:off x="2997742" y="4768201"/>
                <a:ext cx="645622" cy="255879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80</a:t>
                </a:r>
                <a:endPara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68CF6AB4-936E-20C2-0396-91FBA522FCC7}"/>
                  </a:ext>
                </a:extLst>
              </p:cNvPr>
              <p:cNvSpPr/>
              <p:nvPr/>
            </p:nvSpPr>
            <p:spPr>
              <a:xfrm>
                <a:off x="2812719" y="4979335"/>
                <a:ext cx="1015668" cy="1696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10.210.0.1</a:t>
                </a:r>
                <a:endPara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42" name="오각형 41"/>
            <p:cNvSpPr/>
            <p:nvPr/>
          </p:nvSpPr>
          <p:spPr>
            <a:xfrm rot="8739826" flipV="1">
              <a:off x="3851613" y="4779501"/>
              <a:ext cx="1196921" cy="262858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app: </a:t>
              </a:r>
              <a:r>
                <a:rPr kumimoji="0" lang="en-US" altLang="ko-K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nginx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437473" y="5066999"/>
              <a:ext cx="1766163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my-</a:t>
              </a:r>
              <a:r>
                <a:rPr kumimoji="0" lang="en-US" altLang="ko-KR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nginx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Pod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9689EA6-125E-1DCD-2D70-F3C889363B8B}"/>
              </a:ext>
            </a:extLst>
          </p:cNvPr>
          <p:cNvGrpSpPr/>
          <p:nvPr/>
        </p:nvGrpSpPr>
        <p:grpSpPr>
          <a:xfrm>
            <a:off x="5178732" y="4724354"/>
            <a:ext cx="2851502" cy="949624"/>
            <a:chOff x="5178732" y="4724354"/>
            <a:chExt cx="2851502" cy="949624"/>
          </a:xfrm>
        </p:grpSpPr>
        <p:sp>
          <p:nvSpPr>
            <p:cNvPr id="54" name="TextBox 53"/>
            <p:cNvSpPr txBox="1"/>
            <p:nvPr/>
          </p:nvSpPr>
          <p:spPr>
            <a:xfrm>
              <a:off x="5435078" y="5066999"/>
              <a:ext cx="1766163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my-</a:t>
              </a:r>
              <a:r>
                <a:rPr kumimoji="0" lang="en-US" altLang="ko-KR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nginx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Pod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5178732" y="5043418"/>
              <a:ext cx="2197100" cy="630560"/>
            </a:xfrm>
            <a:prstGeom prst="roundRect">
              <a:avLst>
                <a:gd name="adj" fmla="val 6939"/>
              </a:avLst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오각형 5">
              <a:extLst>
                <a:ext uri="{FF2B5EF4-FFF2-40B4-BE49-F238E27FC236}">
                  <a16:creationId xmlns:a16="http://schemas.microsoft.com/office/drawing/2014/main" id="{74ED4D10-FAC9-0299-2083-DAEE5256D22D}"/>
                </a:ext>
              </a:extLst>
            </p:cNvPr>
            <p:cNvSpPr/>
            <p:nvPr/>
          </p:nvSpPr>
          <p:spPr>
            <a:xfrm rot="8739826" flipV="1">
              <a:off x="6833313" y="4724354"/>
              <a:ext cx="1196921" cy="269604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app: </a:t>
              </a:r>
              <a:r>
                <a:rPr kumimoji="0" lang="en-US" altLang="ko-K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nginx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67DE15A4-411F-230B-3A92-B6185EA47BAD}"/>
                </a:ext>
              </a:extLst>
            </p:cNvPr>
            <p:cNvGrpSpPr/>
            <p:nvPr/>
          </p:nvGrpSpPr>
          <p:grpSpPr>
            <a:xfrm>
              <a:off x="5765035" y="4768201"/>
              <a:ext cx="1015668" cy="380800"/>
              <a:chOff x="2812719" y="4768201"/>
              <a:chExt cx="1015668" cy="380800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D4AD396B-3EE6-E89C-30D9-6BC89ECF5164}"/>
                  </a:ext>
                </a:extLst>
              </p:cNvPr>
              <p:cNvSpPr/>
              <p:nvPr/>
            </p:nvSpPr>
            <p:spPr>
              <a:xfrm>
                <a:off x="2997742" y="4768201"/>
                <a:ext cx="645622" cy="255879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80</a:t>
                </a:r>
                <a:endPara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448FF789-4140-596D-0A7D-CA7F366907A5}"/>
                  </a:ext>
                </a:extLst>
              </p:cNvPr>
              <p:cNvSpPr/>
              <p:nvPr/>
            </p:nvSpPr>
            <p:spPr>
              <a:xfrm>
                <a:off x="2812719" y="4979335"/>
                <a:ext cx="1015668" cy="1696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10.210.0.2</a:t>
                </a:r>
                <a:endPara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4D27404-1128-CE23-543A-2FE9009F5B0B}"/>
              </a:ext>
            </a:extLst>
          </p:cNvPr>
          <p:cNvGrpSpPr/>
          <p:nvPr/>
        </p:nvGrpSpPr>
        <p:grpSpPr>
          <a:xfrm>
            <a:off x="8217214" y="4724353"/>
            <a:ext cx="2818703" cy="949625"/>
            <a:chOff x="8217214" y="4724353"/>
            <a:chExt cx="2818703" cy="949625"/>
          </a:xfrm>
        </p:grpSpPr>
        <p:sp>
          <p:nvSpPr>
            <p:cNvPr id="64" name="모서리가 둥근 직사각형 63"/>
            <p:cNvSpPr/>
            <p:nvPr/>
          </p:nvSpPr>
          <p:spPr>
            <a:xfrm>
              <a:off x="8217214" y="5043418"/>
              <a:ext cx="2197100" cy="630560"/>
            </a:xfrm>
            <a:prstGeom prst="roundRect">
              <a:avLst>
                <a:gd name="adj" fmla="val 6939"/>
              </a:avLst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5" name="오각형 5">
              <a:extLst>
                <a:ext uri="{FF2B5EF4-FFF2-40B4-BE49-F238E27FC236}">
                  <a16:creationId xmlns:a16="http://schemas.microsoft.com/office/drawing/2014/main" id="{9FE59376-5402-5ED7-F0D9-6B3252D3B9CF}"/>
                </a:ext>
              </a:extLst>
            </p:cNvPr>
            <p:cNvSpPr/>
            <p:nvPr/>
          </p:nvSpPr>
          <p:spPr>
            <a:xfrm rot="8739826" flipV="1">
              <a:off x="9838996" y="4724353"/>
              <a:ext cx="1196921" cy="269604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app: </a:t>
              </a:r>
              <a:r>
                <a:rPr kumimoji="0" lang="en-US" altLang="ko-K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nginx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432683" y="5066999"/>
              <a:ext cx="1766163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my-</a:t>
              </a:r>
              <a:r>
                <a:rPr kumimoji="0" lang="en-US" altLang="ko-KR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nginx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Pod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5882616A-3B30-DACD-59A7-2A6781E13415}"/>
                </a:ext>
              </a:extLst>
            </p:cNvPr>
            <p:cNvGrpSpPr/>
            <p:nvPr/>
          </p:nvGrpSpPr>
          <p:grpSpPr>
            <a:xfrm>
              <a:off x="8803371" y="4768201"/>
              <a:ext cx="1015668" cy="380800"/>
              <a:chOff x="2812719" y="4768201"/>
              <a:chExt cx="1015668" cy="380800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5C35B307-77D1-0E36-DF69-E6BA0019EF76}"/>
                  </a:ext>
                </a:extLst>
              </p:cNvPr>
              <p:cNvSpPr/>
              <p:nvPr/>
            </p:nvSpPr>
            <p:spPr>
              <a:xfrm>
                <a:off x="2997742" y="4768201"/>
                <a:ext cx="645622" cy="255879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80</a:t>
                </a:r>
                <a:endPara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EEC4C051-8075-F3B1-5B49-D40116169A81}"/>
                  </a:ext>
                </a:extLst>
              </p:cNvPr>
              <p:cNvSpPr/>
              <p:nvPr/>
            </p:nvSpPr>
            <p:spPr>
              <a:xfrm>
                <a:off x="2812719" y="4979335"/>
                <a:ext cx="1015668" cy="1696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10.210.0.3</a:t>
                </a:r>
                <a:endPara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74" name="모서리가 둥근 사각형 설명선 73"/>
          <p:cNvSpPr/>
          <p:nvPr/>
        </p:nvSpPr>
        <p:spPr>
          <a:xfrm>
            <a:off x="2550627" y="982155"/>
            <a:ext cx="2230432" cy="482273"/>
          </a:xfrm>
          <a:prstGeom prst="wedgeRoundRectCallout">
            <a:avLst>
              <a:gd name="adj1" fmla="val -60024"/>
              <a:gd name="adj2" fmla="val 117703"/>
              <a:gd name="adj3" fmla="val 16667"/>
            </a:avLst>
          </a:prstGeom>
          <a:solidFill>
            <a:srgbClr val="7C2672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 smtClean="0">
                <a:latin typeface="Franklin Gothic Medium" panose="020B0603020102020204" pitchFamily="34" charset="0"/>
              </a:rPr>
              <a:t>curl 10.210.0.1</a:t>
            </a:r>
            <a:endParaRPr lang="ko-KR" altLang="en-US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6811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022429" y="26623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</a:rPr>
              <a:t>k8s </a:t>
            </a:r>
            <a:r>
              <a:rPr lang="ko-KR" altLang="en-US" b="1" i="1" kern="0" dirty="0">
                <a:solidFill>
                  <a:prstClr val="white"/>
                </a:solidFill>
              </a:rPr>
              <a:t>기본 </a:t>
            </a:r>
            <a:r>
              <a:rPr lang="en-US" altLang="ko-KR" b="1" i="1" kern="0" dirty="0">
                <a:solidFill>
                  <a:prstClr val="white"/>
                </a:solidFill>
              </a:rPr>
              <a:t>objects </a:t>
            </a:r>
            <a:r>
              <a:rPr lang="ko-KR" altLang="en-US" b="1" i="1" kern="0" dirty="0">
                <a:solidFill>
                  <a:prstClr val="white"/>
                </a:solidFill>
              </a:rPr>
              <a:t>실습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571500" y="26623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 smtClean="0">
                <a:solidFill>
                  <a:srgbClr val="44546A">
                    <a:lumMod val="50000"/>
                  </a:srgbClr>
                </a:solidFill>
              </a:rPr>
              <a:t>04</a:t>
            </a:r>
            <a:endParaRPr lang="en-US" altLang="ko-KR" sz="1600" b="1" kern="0" dirty="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17149" y="1866800"/>
            <a:ext cx="39577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i="1" dirty="0" smtClean="0">
                <a:solidFill>
                  <a:srgbClr val="127CEA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Service</a:t>
            </a:r>
            <a:endParaRPr lang="ko-KR" altLang="en-US" sz="6000" i="1" dirty="0">
              <a:solidFill>
                <a:srgbClr val="127CEA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91091" y="3033740"/>
            <a:ext cx="9209818" cy="3200876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 smtClean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ClusterIP</a:t>
            </a:r>
            <a:r>
              <a:rPr lang="en-US" altLang="ko-KR" sz="2400" dirty="0" smtClean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 </a:t>
            </a:r>
          </a:p>
          <a:p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altLang="ko-KR" sz="2400" dirty="0" smtClean="0">
                <a:solidFill>
                  <a:schemeClr val="bg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ko-KR" altLang="en-US" sz="2000" dirty="0" err="1" smtClean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쿠버네티스</a:t>
            </a:r>
            <a:r>
              <a:rPr lang="ko-KR" altLang="en-US" sz="2000" dirty="0" smtClean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내부에서만 </a:t>
            </a:r>
            <a:r>
              <a:rPr lang="ko-KR" altLang="en-US" sz="2000" dirty="0" err="1" smtClean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파드에</a:t>
            </a:r>
            <a:r>
              <a:rPr lang="ko-KR" altLang="en-US" sz="2000" dirty="0" smtClean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접근할 때 사용</a:t>
            </a:r>
            <a:r>
              <a:rPr lang="en-US" altLang="ko-KR" sz="2000" dirty="0" smtClean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. </a:t>
            </a:r>
            <a:r>
              <a:rPr lang="ko-KR" altLang="en-US" sz="2000" dirty="0" smtClean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외부로 </a:t>
            </a:r>
            <a:r>
              <a:rPr lang="ko-KR" altLang="en-US" sz="2000" dirty="0" err="1" smtClean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파드를</a:t>
            </a:r>
            <a:r>
              <a:rPr lang="ko-KR" altLang="en-US" sz="2000" dirty="0" smtClean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노출하지 않음</a:t>
            </a:r>
            <a:endParaRPr lang="en-US" altLang="ko-KR" sz="2000" dirty="0" smtClean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err="1" smtClean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NodePort</a:t>
            </a:r>
            <a:r>
              <a:rPr lang="en-US" altLang="ko-KR" sz="2800" dirty="0" smtClean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</a:p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sz="2000" dirty="0" smtClean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ko-KR" altLang="en-US" sz="2000" dirty="0" smtClean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클러스터의 모든 노드에 동일한 포트를 개방하여 외부에서 </a:t>
            </a:r>
            <a:r>
              <a:rPr lang="ko-KR" altLang="en-US" sz="2000" dirty="0" err="1" smtClean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파드에</a:t>
            </a:r>
            <a:r>
              <a:rPr lang="ko-KR" altLang="en-US" sz="2000" dirty="0" smtClean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접근할 수 있도록 함</a:t>
            </a:r>
            <a:endParaRPr lang="en-US" altLang="ko-KR" sz="2800" dirty="0" smtClean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err="1" smtClean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LoadBalancer</a:t>
            </a:r>
            <a:endParaRPr lang="en-US" altLang="ko-KR" sz="2400" dirty="0" smtClean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r>
              <a:rPr lang="en-US" altLang="ko-KR" sz="2400" dirty="0" smtClean="0">
                <a:latin typeface="Arial Black" panose="020B0A04020102020204" pitchFamily="34" charset="0"/>
                <a:ea typeface="나눔스퀘어라운드OTF ExtraBold" panose="020B0600000101010101" pitchFamily="34" charset="-127"/>
              </a:rPr>
              <a:t> </a:t>
            </a:r>
            <a:r>
              <a:rPr lang="ko-KR" altLang="en-US" sz="2000" dirty="0" err="1" smtClean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클라우드</a:t>
            </a:r>
            <a:r>
              <a:rPr lang="ko-KR" altLang="en-US" sz="2000" dirty="0" smtClean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플랫폼에서 제공하는 로드 </a:t>
            </a:r>
            <a:r>
              <a:rPr lang="ko-KR" altLang="en-US" sz="2000" dirty="0" err="1" smtClean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밸런서를</a:t>
            </a:r>
            <a:r>
              <a:rPr lang="ko-KR" altLang="en-US" sz="2000" dirty="0" smtClean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ko-KR" altLang="en-US" sz="2000" dirty="0" err="1" smtClean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프로</a:t>
            </a:r>
            <a:r>
              <a:rPr lang="ko-KR" altLang="en-US" sz="2000" dirty="0" err="1" smtClean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비저닝하여</a:t>
            </a:r>
            <a:r>
              <a:rPr lang="ko-KR" altLang="en-US" sz="2000" dirty="0" smtClean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ko-KR" altLang="en-US" sz="2000" dirty="0" err="1" smtClean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파드에</a:t>
            </a:r>
            <a:r>
              <a:rPr lang="ko-KR" altLang="en-US" sz="2000" dirty="0" smtClean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연결하는 방식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en-US" altLang="ko-KR" sz="2000" dirty="0" smtClean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 </a:t>
            </a:r>
            <a:r>
              <a:rPr lang="ko-KR" altLang="en-US" sz="2000" dirty="0" smtClean="0">
                <a:solidFill>
                  <a:schemeClr val="bg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외부에서 접근 가능</a:t>
            </a:r>
            <a:endParaRPr lang="ko-KR" altLang="en-US" sz="2400" dirty="0">
              <a:latin typeface="Arial Black" panose="020B0A04020102020204" pitchFamily="34" charset="0"/>
              <a:ea typeface="나눔스퀘어라운드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750754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022429" y="26623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k8s </a:t>
            </a:r>
            <a:r>
              <a:rPr kumimoji="0" lang="ko-KR" altLang="en-US" sz="1800" b="1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기본 </a:t>
            </a:r>
            <a:r>
              <a:rPr kumimoji="0" lang="en-US" altLang="ko-KR" sz="1800" b="1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objects </a:t>
            </a:r>
            <a:r>
              <a:rPr kumimoji="0" lang="ko-KR" altLang="en-US" sz="1800" b="1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실습</a:t>
            </a:r>
            <a:endParaRPr kumimoji="0" lang="en-US" altLang="ko-KR" sz="18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571500" y="26623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03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E5946EF-20D4-439C-A822-B4156F32CBDE}"/>
              </a:ext>
            </a:extLst>
          </p:cNvPr>
          <p:cNvSpPr/>
          <p:nvPr/>
        </p:nvSpPr>
        <p:spPr>
          <a:xfrm>
            <a:off x="1251481" y="978912"/>
            <a:ext cx="230943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27CE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nginx-pod.yaml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618179" y="1469997"/>
            <a:ext cx="3228975" cy="4671153"/>
            <a:chOff x="1296988" y="1469997"/>
            <a:chExt cx="3228975" cy="4671153"/>
          </a:xfrm>
        </p:grpSpPr>
        <p:sp>
          <p:nvSpPr>
            <p:cNvPr id="6" name="한쪽 모서리가 잘린 사각형 5"/>
            <p:cNvSpPr/>
            <p:nvPr/>
          </p:nvSpPr>
          <p:spPr>
            <a:xfrm>
              <a:off x="1296988" y="1540575"/>
              <a:ext cx="3228975" cy="4600575"/>
            </a:xfrm>
            <a:prstGeom prst="snip1Rect">
              <a:avLst>
                <a:gd name="adj" fmla="val 22567"/>
              </a:avLst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사다리꼴 11"/>
            <p:cNvSpPr/>
            <p:nvPr/>
          </p:nvSpPr>
          <p:spPr>
            <a:xfrm rot="19797195">
              <a:off x="3792776" y="1469997"/>
              <a:ext cx="522338" cy="982392"/>
            </a:xfrm>
            <a:prstGeom prst="trapezoid">
              <a:avLst>
                <a:gd name="adj" fmla="val 50000"/>
              </a:avLst>
            </a:prstGeom>
            <a:solidFill>
              <a:schemeClr val="bg2"/>
            </a:solidFill>
            <a:ln w="31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768197" y="1866800"/>
            <a:ext cx="3128963" cy="390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apiVersion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v1</a:t>
            </a:r>
          </a:p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kind: Pod</a:t>
            </a:r>
          </a:p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metadata:</a:t>
            </a:r>
          </a:p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name: my-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nginx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labels:            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app: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nginx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spec:</a:t>
            </a:r>
          </a:p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containers:</a:t>
            </a:r>
          </a:p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- name: my-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nginx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image: nginx:1.14.0</a:t>
            </a:r>
          </a:p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ports:</a:t>
            </a:r>
          </a:p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-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containerPort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80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E5946EF-20D4-439C-A822-B4156F32CBDE}"/>
              </a:ext>
            </a:extLst>
          </p:cNvPr>
          <p:cNvSpPr/>
          <p:nvPr/>
        </p:nvSpPr>
        <p:spPr>
          <a:xfrm>
            <a:off x="6587777" y="978912"/>
            <a:ext cx="230943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27CE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nginx-svc.yaml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6954475" y="1469997"/>
            <a:ext cx="3228975" cy="4671153"/>
            <a:chOff x="1296988" y="1469997"/>
            <a:chExt cx="3228975" cy="4671153"/>
          </a:xfrm>
        </p:grpSpPr>
        <p:sp>
          <p:nvSpPr>
            <p:cNvPr id="35" name="한쪽 모서리가 잘린 사각형 34"/>
            <p:cNvSpPr/>
            <p:nvPr/>
          </p:nvSpPr>
          <p:spPr>
            <a:xfrm>
              <a:off x="1296988" y="1540575"/>
              <a:ext cx="3228975" cy="4600575"/>
            </a:xfrm>
            <a:prstGeom prst="snip1Rect">
              <a:avLst>
                <a:gd name="adj" fmla="val 22567"/>
              </a:avLst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사다리꼴 35"/>
            <p:cNvSpPr/>
            <p:nvPr/>
          </p:nvSpPr>
          <p:spPr>
            <a:xfrm rot="19797195">
              <a:off x="3792776" y="1469997"/>
              <a:ext cx="522338" cy="982392"/>
            </a:xfrm>
            <a:prstGeom prst="trapezoid">
              <a:avLst>
                <a:gd name="adj" fmla="val 50000"/>
              </a:avLst>
            </a:prstGeom>
            <a:solidFill>
              <a:schemeClr val="bg2"/>
            </a:solidFill>
            <a:ln w="31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7104493" y="1766228"/>
            <a:ext cx="3128963" cy="423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apiVersion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v1</a:t>
            </a:r>
          </a:p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kind: Service</a:t>
            </a:r>
          </a:p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metadata:</a:t>
            </a:r>
          </a:p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name: my-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nginx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-svc</a:t>
            </a:r>
          </a:p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spec:</a:t>
            </a:r>
          </a:p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selector:           </a:t>
            </a:r>
          </a:p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app: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nginx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</a:p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type: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NodePort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</a:t>
            </a:r>
          </a:p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ports:</a:t>
            </a:r>
          </a:p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-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nodePort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31000   </a:t>
            </a:r>
          </a:p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port: 8080        </a:t>
            </a:r>
          </a:p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targetPort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80    </a:t>
            </a:r>
          </a:p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protocol: TCP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59300" y="1493508"/>
            <a:ext cx="1511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smtClean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object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종류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7" name="직선 화살표 연결선 16"/>
          <p:cNvCxnSpPr>
            <a:endCxn id="3" idx="1"/>
          </p:cNvCxnSpPr>
          <p:nvPr/>
        </p:nvCxnSpPr>
        <p:spPr>
          <a:xfrm flipV="1">
            <a:off x="2882900" y="1647397"/>
            <a:ext cx="1676400" cy="74020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23" idx="3"/>
            <a:endCxn id="33" idx="1"/>
          </p:cNvCxnSpPr>
          <p:nvPr/>
        </p:nvCxnSpPr>
        <p:spPr>
          <a:xfrm>
            <a:off x="3383689" y="3530388"/>
            <a:ext cx="3912524" cy="204326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1943100" y="3179385"/>
            <a:ext cx="1440589" cy="7020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7296213" y="3383711"/>
            <a:ext cx="1440589" cy="7020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20846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022429" y="26623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k8s </a:t>
            </a:r>
            <a:r>
              <a:rPr kumimoji="0" lang="ko-KR" altLang="en-US" sz="1800" b="1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기본 </a:t>
            </a:r>
            <a:r>
              <a:rPr kumimoji="0" lang="en-US" altLang="ko-KR" sz="1800" b="1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objects </a:t>
            </a:r>
            <a:r>
              <a:rPr kumimoji="0" lang="ko-KR" altLang="en-US" sz="1800" b="1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실습</a:t>
            </a:r>
            <a:endParaRPr kumimoji="0" lang="en-US" altLang="ko-KR" sz="18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571500" y="26623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03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E5946EF-20D4-439C-A822-B4156F32CBDE}"/>
              </a:ext>
            </a:extLst>
          </p:cNvPr>
          <p:cNvSpPr/>
          <p:nvPr/>
        </p:nvSpPr>
        <p:spPr>
          <a:xfrm>
            <a:off x="6587777" y="978912"/>
            <a:ext cx="230943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27CE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nginx-svc.yaml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6954475" y="1469997"/>
            <a:ext cx="3228975" cy="4671153"/>
            <a:chOff x="1296988" y="1469997"/>
            <a:chExt cx="3228975" cy="4671153"/>
          </a:xfrm>
        </p:grpSpPr>
        <p:sp>
          <p:nvSpPr>
            <p:cNvPr id="35" name="한쪽 모서리가 잘린 사각형 34"/>
            <p:cNvSpPr/>
            <p:nvPr/>
          </p:nvSpPr>
          <p:spPr>
            <a:xfrm>
              <a:off x="1296988" y="1540575"/>
              <a:ext cx="3228975" cy="4600575"/>
            </a:xfrm>
            <a:prstGeom prst="snip1Rect">
              <a:avLst>
                <a:gd name="adj" fmla="val 22567"/>
              </a:avLst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사다리꼴 35"/>
            <p:cNvSpPr/>
            <p:nvPr/>
          </p:nvSpPr>
          <p:spPr>
            <a:xfrm rot="19797195">
              <a:off x="3792776" y="1469997"/>
              <a:ext cx="522338" cy="982392"/>
            </a:xfrm>
            <a:prstGeom prst="trapezoid">
              <a:avLst>
                <a:gd name="adj" fmla="val 50000"/>
              </a:avLst>
            </a:prstGeom>
            <a:solidFill>
              <a:schemeClr val="bg2"/>
            </a:solidFill>
            <a:ln w="31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7104493" y="1766228"/>
            <a:ext cx="3128963" cy="423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apiVersion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v1</a:t>
            </a:r>
          </a:p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kind: Service</a:t>
            </a:r>
          </a:p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metadata:</a:t>
            </a:r>
          </a:p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name: my-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nginx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-svc</a:t>
            </a:r>
          </a:p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spec:</a:t>
            </a:r>
          </a:p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selector:           </a:t>
            </a:r>
          </a:p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app: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nginx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</a:p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type: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NodePort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</a:t>
            </a:r>
          </a:p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ports:</a:t>
            </a:r>
          </a:p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-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nodePort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31000   </a:t>
            </a:r>
          </a:p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port: 8080        </a:t>
            </a:r>
          </a:p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targetPort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80    </a:t>
            </a:r>
          </a:p>
          <a:p>
            <a:pPr marL="0" marR="0" lvl="0" indent="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protocol: TCP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7296213" y="3383711"/>
            <a:ext cx="1440589" cy="7020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785300" y="1638300"/>
            <a:ext cx="3263900" cy="4502849"/>
            <a:chOff x="1785300" y="1638300"/>
            <a:chExt cx="3263900" cy="4502849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1785300" y="1993900"/>
              <a:ext cx="3263900" cy="4147249"/>
            </a:xfrm>
            <a:prstGeom prst="roundRect">
              <a:avLst>
                <a:gd name="adj" fmla="val 6939"/>
              </a:avLst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749970" y="1638300"/>
              <a:ext cx="1334560" cy="3556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31000</a:t>
              </a:r>
              <a:endParaRPr lang="ko-KR" altLang="en-US" b="1" dirty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2318700" y="2692520"/>
            <a:ext cx="2197100" cy="1249594"/>
            <a:chOff x="2318700" y="2692520"/>
            <a:chExt cx="2197100" cy="1249594"/>
          </a:xfrm>
        </p:grpSpPr>
        <p:grpSp>
          <p:nvGrpSpPr>
            <p:cNvPr id="11" name="그룹 10"/>
            <p:cNvGrpSpPr/>
            <p:nvPr/>
          </p:nvGrpSpPr>
          <p:grpSpPr>
            <a:xfrm>
              <a:off x="2318700" y="2692520"/>
              <a:ext cx="2197100" cy="1249594"/>
              <a:chOff x="2318700" y="2317206"/>
              <a:chExt cx="2197100" cy="1249594"/>
            </a:xfrm>
          </p:grpSpPr>
          <p:sp>
            <p:nvSpPr>
              <p:cNvPr id="27" name="모서리가 둥근 직사각형 26"/>
              <p:cNvSpPr/>
              <p:nvPr/>
            </p:nvSpPr>
            <p:spPr>
              <a:xfrm>
                <a:off x="2318700" y="2690499"/>
                <a:ext cx="2197100" cy="876301"/>
              </a:xfrm>
              <a:prstGeom prst="roundRect">
                <a:avLst>
                  <a:gd name="adj" fmla="val 6939"/>
                </a:avLst>
              </a:prstGeom>
              <a:noFill/>
              <a:ln w="571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2749970" y="2317206"/>
                <a:ext cx="1334560" cy="355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</a:rPr>
                  <a:t>8080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2534168" y="3024606"/>
              <a:ext cx="1766163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 smtClean="0"/>
                <a:t>my-</a:t>
              </a:r>
              <a:r>
                <a:rPr lang="en-US" altLang="ko-KR" sz="1600" dirty="0" err="1" smtClean="0"/>
                <a:t>nginx</a:t>
              </a:r>
              <a:r>
                <a:rPr lang="en-US" altLang="ko-KR" sz="1600" dirty="0" smtClean="0"/>
                <a:t>-svc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b="1" dirty="0" smtClean="0"/>
                <a:t>Service</a:t>
              </a:r>
              <a:endParaRPr lang="ko-KR" altLang="en-US" b="1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318700" y="4479944"/>
            <a:ext cx="2197100" cy="1231901"/>
            <a:chOff x="2318700" y="4479944"/>
            <a:chExt cx="2197100" cy="1231901"/>
          </a:xfrm>
        </p:grpSpPr>
        <p:grpSp>
          <p:nvGrpSpPr>
            <p:cNvPr id="13" name="그룹 12"/>
            <p:cNvGrpSpPr/>
            <p:nvPr/>
          </p:nvGrpSpPr>
          <p:grpSpPr>
            <a:xfrm>
              <a:off x="2318700" y="4479944"/>
              <a:ext cx="2197100" cy="1231901"/>
              <a:chOff x="2318700" y="4278100"/>
              <a:chExt cx="2197100" cy="1231901"/>
            </a:xfrm>
          </p:grpSpPr>
          <p:sp>
            <p:nvSpPr>
              <p:cNvPr id="28" name="모서리가 둥근 직사각형 27"/>
              <p:cNvSpPr/>
              <p:nvPr/>
            </p:nvSpPr>
            <p:spPr>
              <a:xfrm>
                <a:off x="2318700" y="4633700"/>
                <a:ext cx="2197100" cy="876301"/>
              </a:xfrm>
              <a:prstGeom prst="roundRect">
                <a:avLst>
                  <a:gd name="adj" fmla="val 6939"/>
                </a:avLst>
              </a:prstGeom>
              <a:noFill/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2749969" y="4278100"/>
                <a:ext cx="1334560" cy="355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</a:rPr>
                  <a:t>80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2534168" y="4798723"/>
              <a:ext cx="1766163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 smtClean="0"/>
                <a:t>my-</a:t>
              </a:r>
              <a:r>
                <a:rPr lang="en-US" altLang="ko-KR" sz="1600" dirty="0" err="1" smtClean="0"/>
                <a:t>nginx</a:t>
              </a:r>
              <a:endParaRPr lang="en-US" altLang="ko-KR" sz="1600" dirty="0" smtClean="0"/>
            </a:p>
            <a:p>
              <a:pPr algn="ctr">
                <a:lnSpc>
                  <a:spcPct val="150000"/>
                </a:lnSpc>
              </a:pPr>
              <a:r>
                <a:rPr lang="en-US" altLang="ko-KR" b="1" dirty="0" smtClean="0"/>
                <a:t>Pod</a:t>
              </a:r>
              <a:endParaRPr lang="ko-KR" altLang="en-US" b="1" dirty="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564537" y="5936628"/>
            <a:ext cx="181513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k8s Cluster</a:t>
            </a:r>
            <a:endParaRPr lang="ko-KR" altLang="en-US" b="1" dirty="0"/>
          </a:p>
        </p:txBody>
      </p:sp>
      <p:cxnSp>
        <p:nvCxnSpPr>
          <p:cNvPr id="41" name="직선 화살표 연결선 40"/>
          <p:cNvCxnSpPr>
            <a:endCxn id="7" idx="0"/>
          </p:cNvCxnSpPr>
          <p:nvPr/>
        </p:nvCxnSpPr>
        <p:spPr>
          <a:xfrm>
            <a:off x="3417249" y="978912"/>
            <a:ext cx="1" cy="6593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7" idx="2"/>
            <a:endCxn id="30" idx="0"/>
          </p:cNvCxnSpPr>
          <p:nvPr/>
        </p:nvCxnSpPr>
        <p:spPr>
          <a:xfrm>
            <a:off x="3417250" y="1993900"/>
            <a:ext cx="0" cy="69862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27" idx="2"/>
            <a:endCxn id="34" idx="0"/>
          </p:cNvCxnSpPr>
          <p:nvPr/>
        </p:nvCxnSpPr>
        <p:spPr>
          <a:xfrm flipH="1">
            <a:off x="3417249" y="3942114"/>
            <a:ext cx="1" cy="53783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>
            <a:stCxn id="7" idx="3"/>
          </p:cNvCxnSpPr>
          <p:nvPr/>
        </p:nvCxnSpPr>
        <p:spPr>
          <a:xfrm>
            <a:off x="4084530" y="1816100"/>
            <a:ext cx="3211683" cy="3019444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30" idx="3"/>
          </p:cNvCxnSpPr>
          <p:nvPr/>
        </p:nvCxnSpPr>
        <p:spPr>
          <a:xfrm>
            <a:off x="4084530" y="2870320"/>
            <a:ext cx="3344970" cy="228588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>
            <a:stCxn id="34" idx="3"/>
          </p:cNvCxnSpPr>
          <p:nvPr/>
        </p:nvCxnSpPr>
        <p:spPr>
          <a:xfrm>
            <a:off x="4084529" y="4657744"/>
            <a:ext cx="3361702" cy="811582"/>
          </a:xfrm>
          <a:prstGeom prst="line">
            <a:avLst/>
          </a:prstGeom>
          <a:ln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오각형 37"/>
          <p:cNvSpPr/>
          <p:nvPr/>
        </p:nvSpPr>
        <p:spPr>
          <a:xfrm rot="9925621" flipV="1">
            <a:off x="4281923" y="4002688"/>
            <a:ext cx="1196921" cy="269604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altLang="ko-KR" sz="1400" b="1" dirty="0" smtClean="0">
                <a:solidFill>
                  <a:schemeClr val="accent2">
                    <a:lumMod val="50000"/>
                  </a:schemeClr>
                </a:solidFill>
              </a:rPr>
              <a:t>app: </a:t>
            </a:r>
            <a:r>
              <a:rPr lang="en-US" altLang="ko-KR" sz="1400" b="1" dirty="0" err="1" smtClean="0">
                <a:solidFill>
                  <a:schemeClr val="accent2">
                    <a:lumMod val="50000"/>
                  </a:schemeClr>
                </a:solidFill>
              </a:rPr>
              <a:t>nginx</a:t>
            </a:r>
            <a:endParaRPr lang="ko-KR" altLang="en-US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40" name="구부러진 연결선 39"/>
          <p:cNvCxnSpPr>
            <a:stCxn id="28" idx="3"/>
            <a:endCxn id="38" idx="3"/>
          </p:cNvCxnSpPr>
          <p:nvPr/>
        </p:nvCxnSpPr>
        <p:spPr>
          <a:xfrm flipH="1" flipV="1">
            <a:off x="4301177" y="4288070"/>
            <a:ext cx="214623" cy="985625"/>
          </a:xfrm>
          <a:prstGeom prst="curvedConnector5">
            <a:avLst>
              <a:gd name="adj1" fmla="val -106512"/>
              <a:gd name="adj2" fmla="val 73027"/>
              <a:gd name="adj3" fmla="val 206512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1419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01218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515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022429" y="26623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k8s </a:t>
            </a:r>
            <a:r>
              <a:rPr kumimoji="0" lang="ko-KR" altLang="en-US" sz="1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기본 </a:t>
            </a:r>
            <a:r>
              <a:rPr kumimoji="0" lang="en-US" altLang="ko-KR" sz="1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objects </a:t>
            </a:r>
            <a:r>
              <a:rPr kumimoji="0" lang="ko-KR" altLang="en-US" sz="1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실습</a:t>
            </a:r>
            <a:endParaRPr kumimoji="0" lang="en-US" altLang="ko-KR" sz="18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571500" y="26623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04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785300" y="1918460"/>
            <a:ext cx="8983964" cy="4222689"/>
          </a:xfrm>
          <a:prstGeom prst="roundRect">
            <a:avLst>
              <a:gd name="adj" fmla="val 6939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92450" y="1523962"/>
            <a:ext cx="181513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k8s Cluster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8821D68-B166-1982-1AA0-15AA01DCFE9B}"/>
              </a:ext>
            </a:extLst>
          </p:cNvPr>
          <p:cNvGrpSpPr/>
          <p:nvPr/>
        </p:nvGrpSpPr>
        <p:grpSpPr>
          <a:xfrm>
            <a:off x="2607311" y="3253258"/>
            <a:ext cx="7339942" cy="967583"/>
            <a:chOff x="2318700" y="4475585"/>
            <a:chExt cx="2197100" cy="1080260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C15CF86D-654B-3CCC-419A-3AD57626E9BA}"/>
                </a:ext>
              </a:extLst>
            </p:cNvPr>
            <p:cNvGrpSpPr/>
            <p:nvPr/>
          </p:nvGrpSpPr>
          <p:grpSpPr>
            <a:xfrm>
              <a:off x="2318700" y="4475585"/>
              <a:ext cx="2197100" cy="1080260"/>
              <a:chOff x="2318700" y="4273741"/>
              <a:chExt cx="2197100" cy="1080260"/>
            </a:xfrm>
          </p:grpSpPr>
          <p:sp>
            <p:nvSpPr>
              <p:cNvPr id="64" name="모서리가 둥근 직사각형 42">
                <a:extLst>
                  <a:ext uri="{FF2B5EF4-FFF2-40B4-BE49-F238E27FC236}">
                    <a16:creationId xmlns:a16="http://schemas.microsoft.com/office/drawing/2014/main" id="{E8306F3F-9370-6987-0FE3-FFBCB6483A7D}"/>
                  </a:ext>
                </a:extLst>
              </p:cNvPr>
              <p:cNvSpPr/>
              <p:nvPr/>
            </p:nvSpPr>
            <p:spPr>
              <a:xfrm>
                <a:off x="2318700" y="4633700"/>
                <a:ext cx="2197100" cy="720301"/>
              </a:xfrm>
              <a:prstGeom prst="roundRect">
                <a:avLst>
                  <a:gd name="adj" fmla="val 6939"/>
                </a:avLst>
              </a:prstGeom>
              <a:solidFill>
                <a:srgbClr val="E2F0D9">
                  <a:alpha val="63922"/>
                </a:srgbClr>
              </a:solidFill>
              <a:ln w="317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DD3FC7B-3BE0-B17E-79AA-78D1B38CF1AE}"/>
                  </a:ext>
                </a:extLst>
              </p:cNvPr>
              <p:cNvSpPr/>
              <p:nvPr/>
            </p:nvSpPr>
            <p:spPr>
              <a:xfrm>
                <a:off x="3312145" y="4273741"/>
                <a:ext cx="210211" cy="241913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8080</a:t>
                </a:r>
                <a:endPara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FF693A37-B1F6-2A18-39D3-4119527DC13C}"/>
                  </a:ext>
                </a:extLst>
              </p:cNvPr>
              <p:cNvSpPr/>
              <p:nvPr/>
            </p:nvSpPr>
            <p:spPr>
              <a:xfrm>
                <a:off x="3217511" y="4495787"/>
                <a:ext cx="399479" cy="241913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10.180.0.15</a:t>
                </a:r>
                <a:endPara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352493E-35F6-9670-CF4B-1B7F84978AA5}"/>
                </a:ext>
              </a:extLst>
            </p:cNvPr>
            <p:cNvSpPr txBox="1"/>
            <p:nvPr/>
          </p:nvSpPr>
          <p:spPr>
            <a:xfrm>
              <a:off x="2466146" y="4848450"/>
              <a:ext cx="1766163" cy="652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selector: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           app: </a:t>
              </a:r>
              <a:r>
                <a:rPr kumimoji="0" lang="en-US" altLang="ko-KR" sz="1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nginx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B8CAD7F-0A94-8D8C-5440-C29CCDA502B6}"/>
              </a:ext>
            </a:extLst>
          </p:cNvPr>
          <p:cNvCxnSpPr>
            <a:cxnSpLocks/>
            <a:stCxn id="64" idx="2"/>
            <a:endCxn id="29" idx="0"/>
          </p:cNvCxnSpPr>
          <p:nvPr/>
        </p:nvCxnSpPr>
        <p:spPr>
          <a:xfrm flipH="1">
            <a:off x="3320553" y="4220841"/>
            <a:ext cx="2956729" cy="547360"/>
          </a:xfrm>
          <a:prstGeom prst="straightConnector1">
            <a:avLst/>
          </a:prstGeom>
          <a:ln w="15875">
            <a:solidFill>
              <a:srgbClr val="FF0000"/>
            </a:solidFill>
            <a:prstDash val="dash"/>
            <a:headEnd w="sm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4029B57-59DC-1D2D-8E30-90754B450538}"/>
              </a:ext>
            </a:extLst>
          </p:cNvPr>
          <p:cNvCxnSpPr>
            <a:cxnSpLocks/>
            <a:stCxn id="64" idx="2"/>
            <a:endCxn id="103" idx="0"/>
          </p:cNvCxnSpPr>
          <p:nvPr/>
        </p:nvCxnSpPr>
        <p:spPr>
          <a:xfrm flipH="1">
            <a:off x="6272869" y="4220841"/>
            <a:ext cx="4413" cy="547360"/>
          </a:xfrm>
          <a:prstGeom prst="straightConnector1">
            <a:avLst/>
          </a:prstGeom>
          <a:ln w="15875">
            <a:solidFill>
              <a:srgbClr val="FF0000"/>
            </a:solidFill>
            <a:prstDash val="dash"/>
            <a:headEnd w="sm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3862A18-79F6-4700-65CA-77C227F4228A}"/>
              </a:ext>
            </a:extLst>
          </p:cNvPr>
          <p:cNvCxnSpPr>
            <a:cxnSpLocks/>
            <a:stCxn id="64" idx="2"/>
            <a:endCxn id="106" idx="0"/>
          </p:cNvCxnSpPr>
          <p:nvPr/>
        </p:nvCxnSpPr>
        <p:spPr>
          <a:xfrm>
            <a:off x="6277282" y="4220841"/>
            <a:ext cx="3033923" cy="547360"/>
          </a:xfrm>
          <a:prstGeom prst="straightConnector1">
            <a:avLst/>
          </a:prstGeom>
          <a:ln w="15875">
            <a:solidFill>
              <a:srgbClr val="FF0000"/>
            </a:solidFill>
            <a:prstDash val="dash"/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4A197F2D-D68E-E56F-6271-BD728C8B0159}"/>
              </a:ext>
            </a:extLst>
          </p:cNvPr>
          <p:cNvGrpSpPr/>
          <p:nvPr/>
        </p:nvGrpSpPr>
        <p:grpSpPr>
          <a:xfrm>
            <a:off x="1851621" y="2223516"/>
            <a:ext cx="2729333" cy="3703558"/>
            <a:chOff x="1851621" y="2223516"/>
            <a:chExt cx="2729333" cy="3703558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277FB1C-050F-CF7A-DB42-60ABE3867DF3}"/>
                </a:ext>
              </a:extLst>
            </p:cNvPr>
            <p:cNvSpPr txBox="1"/>
            <p:nvPr/>
          </p:nvSpPr>
          <p:spPr>
            <a:xfrm>
              <a:off x="1851621" y="2237460"/>
              <a:ext cx="11450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Node 1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2060154" y="2559181"/>
              <a:ext cx="2520800" cy="3367893"/>
            </a:xfrm>
            <a:prstGeom prst="roundRect">
              <a:avLst>
                <a:gd name="adj" fmla="val 6939"/>
              </a:avLst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B3D7EC4-63A9-89EC-5C50-5BF081A6FA8A}"/>
                </a:ext>
              </a:extLst>
            </p:cNvPr>
            <p:cNvGrpSpPr/>
            <p:nvPr/>
          </p:nvGrpSpPr>
          <p:grpSpPr>
            <a:xfrm>
              <a:off x="2756956" y="2223516"/>
              <a:ext cx="1221056" cy="486744"/>
              <a:chOff x="2756956" y="2223516"/>
              <a:chExt cx="1221056" cy="486744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CAAB3A88-C750-A736-6139-B054A4C20960}"/>
                  </a:ext>
                </a:extLst>
              </p:cNvPr>
              <p:cNvSpPr/>
              <p:nvPr/>
            </p:nvSpPr>
            <p:spPr>
              <a:xfrm>
                <a:off x="2938822" y="2223516"/>
                <a:ext cx="857324" cy="248970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31000</a:t>
                </a:r>
                <a:endPara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18F1726E-CCBF-250C-F852-FFB70521843D}"/>
                  </a:ext>
                </a:extLst>
              </p:cNvPr>
              <p:cNvSpPr/>
              <p:nvPr/>
            </p:nvSpPr>
            <p:spPr>
              <a:xfrm>
                <a:off x="2756956" y="2472556"/>
                <a:ext cx="1221056" cy="237704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192.168.1.1</a:t>
                </a:r>
                <a:endPara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0B4C7D7D-CD4A-EC96-64DB-479488F6729D}"/>
              </a:ext>
            </a:extLst>
          </p:cNvPr>
          <p:cNvCxnSpPr>
            <a:cxnSpLocks/>
            <a:stCxn id="42" idx="2"/>
            <a:endCxn id="65" idx="0"/>
          </p:cNvCxnSpPr>
          <p:nvPr/>
        </p:nvCxnSpPr>
        <p:spPr>
          <a:xfrm>
            <a:off x="3367484" y="2710260"/>
            <a:ext cx="2909800" cy="542998"/>
          </a:xfrm>
          <a:prstGeom prst="straightConnector1">
            <a:avLst/>
          </a:prstGeom>
          <a:ln w="15875">
            <a:solidFill>
              <a:srgbClr val="FF0000"/>
            </a:solidFill>
            <a:prstDash val="dash"/>
            <a:headEnd w="sm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7853FC3-A551-EC8F-A3FA-D53F516D218F}"/>
              </a:ext>
            </a:extLst>
          </p:cNvPr>
          <p:cNvCxnSpPr>
            <a:cxnSpLocks/>
            <a:stCxn id="75" idx="2"/>
            <a:endCxn id="65" idx="0"/>
          </p:cNvCxnSpPr>
          <p:nvPr/>
        </p:nvCxnSpPr>
        <p:spPr>
          <a:xfrm flipH="1">
            <a:off x="6277284" y="2710260"/>
            <a:ext cx="3119474" cy="542998"/>
          </a:xfrm>
          <a:prstGeom prst="straightConnector1">
            <a:avLst/>
          </a:prstGeom>
          <a:ln w="15875">
            <a:solidFill>
              <a:srgbClr val="FF0000"/>
            </a:solidFill>
            <a:prstDash val="dash"/>
            <a:headEnd w="sm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A0853C5E-15B5-B5C0-234B-35676C546159}"/>
              </a:ext>
            </a:extLst>
          </p:cNvPr>
          <p:cNvSpPr txBox="1"/>
          <p:nvPr/>
        </p:nvSpPr>
        <p:spPr>
          <a:xfrm>
            <a:off x="8912331" y="3561729"/>
            <a:ext cx="96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1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Service</a:t>
            </a:r>
            <a:endParaRPr kumimoji="0" lang="ko-KR" altLang="en-US" sz="1800" b="1" i="1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D858067C-F1D3-A2A0-6330-5EFAEA9E5E9A}"/>
              </a:ext>
            </a:extLst>
          </p:cNvPr>
          <p:cNvGrpSpPr/>
          <p:nvPr/>
        </p:nvGrpSpPr>
        <p:grpSpPr>
          <a:xfrm>
            <a:off x="2222004" y="4768201"/>
            <a:ext cx="2826530" cy="905784"/>
            <a:chOff x="2222004" y="4768201"/>
            <a:chExt cx="2826530" cy="905784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2222004" y="5043424"/>
              <a:ext cx="2197100" cy="630561"/>
            </a:xfrm>
            <a:prstGeom prst="roundRect">
              <a:avLst>
                <a:gd name="adj" fmla="val 6939"/>
              </a:avLst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F026528F-5A0A-FCAA-130B-D5E018726AC6}"/>
                </a:ext>
              </a:extLst>
            </p:cNvPr>
            <p:cNvGrpSpPr/>
            <p:nvPr/>
          </p:nvGrpSpPr>
          <p:grpSpPr>
            <a:xfrm>
              <a:off x="2812719" y="4768201"/>
              <a:ext cx="1015668" cy="380800"/>
              <a:chOff x="2812719" y="4768201"/>
              <a:chExt cx="1015668" cy="380800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2997742" y="4768201"/>
                <a:ext cx="645622" cy="255879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80</a:t>
                </a:r>
                <a:endPara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68CF6AB4-936E-20C2-0396-91FBA522FCC7}"/>
                  </a:ext>
                </a:extLst>
              </p:cNvPr>
              <p:cNvSpPr/>
              <p:nvPr/>
            </p:nvSpPr>
            <p:spPr>
              <a:xfrm>
                <a:off x="2812719" y="4979335"/>
                <a:ext cx="1015668" cy="1696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10.210.0.1</a:t>
                </a:r>
                <a:endPara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6" name="오각형 5"/>
            <p:cNvSpPr/>
            <p:nvPr/>
          </p:nvSpPr>
          <p:spPr>
            <a:xfrm rot="8739826" flipV="1">
              <a:off x="3851613" y="4779501"/>
              <a:ext cx="1196921" cy="262858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app: </a:t>
              </a:r>
              <a:r>
                <a:rPr kumimoji="0" lang="en-US" altLang="ko-K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nginx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437473" y="5066999"/>
              <a:ext cx="1766163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my-</a:t>
              </a:r>
              <a:r>
                <a:rPr kumimoji="0" lang="en-US" altLang="ko-KR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nginx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Pod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68" name="그림 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855" y="927384"/>
            <a:ext cx="633047" cy="72348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FB6D78B-7743-1948-E35F-FF1ABFA8E943}"/>
              </a:ext>
            </a:extLst>
          </p:cNvPr>
          <p:cNvSpPr txBox="1"/>
          <p:nvPr/>
        </p:nvSpPr>
        <p:spPr>
          <a:xfrm>
            <a:off x="9144149" y="1003279"/>
            <a:ext cx="22333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https://192.168.1.1:31000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https://192.168.1.2:31000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https://192.168.1.3:31000</a:t>
            </a: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16AAAE8-1069-9B94-9255-34CC569F685F}"/>
              </a:ext>
            </a:extLst>
          </p:cNvPr>
          <p:cNvCxnSpPr>
            <a:cxnSpLocks/>
            <a:stCxn id="72" idx="2"/>
            <a:endCxn id="65" idx="0"/>
          </p:cNvCxnSpPr>
          <p:nvPr/>
        </p:nvCxnSpPr>
        <p:spPr>
          <a:xfrm flipH="1">
            <a:off x="6277284" y="2710260"/>
            <a:ext cx="997" cy="542998"/>
          </a:xfrm>
          <a:prstGeom prst="straightConnector1">
            <a:avLst/>
          </a:prstGeom>
          <a:ln w="15875">
            <a:solidFill>
              <a:srgbClr val="FF0000"/>
            </a:solidFill>
            <a:prstDash val="dash"/>
            <a:headEnd w="sm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D74A7A6F-4878-6699-E415-70ECDBAFE8C5}"/>
              </a:ext>
            </a:extLst>
          </p:cNvPr>
          <p:cNvGrpSpPr/>
          <p:nvPr/>
        </p:nvGrpSpPr>
        <p:grpSpPr>
          <a:xfrm>
            <a:off x="4781059" y="2223516"/>
            <a:ext cx="2756623" cy="3703560"/>
            <a:chOff x="4781059" y="2223516"/>
            <a:chExt cx="2756623" cy="3703560"/>
          </a:xfrm>
        </p:grpSpPr>
        <p:sp>
          <p:nvSpPr>
            <p:cNvPr id="37" name="TextBox 36"/>
            <p:cNvSpPr txBox="1"/>
            <p:nvPr/>
          </p:nvSpPr>
          <p:spPr>
            <a:xfrm>
              <a:off x="4781059" y="2237460"/>
              <a:ext cx="11450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Node 2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5016882" y="2559182"/>
              <a:ext cx="2520800" cy="3367894"/>
            </a:xfrm>
            <a:prstGeom prst="roundRect">
              <a:avLst>
                <a:gd name="adj" fmla="val 6939"/>
              </a:avLst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63911D7D-D75F-FE98-FCD6-E63AEC1CB78A}"/>
                </a:ext>
              </a:extLst>
            </p:cNvPr>
            <p:cNvGrpSpPr/>
            <p:nvPr/>
          </p:nvGrpSpPr>
          <p:grpSpPr>
            <a:xfrm>
              <a:off x="5667753" y="2223516"/>
              <a:ext cx="1221056" cy="486744"/>
              <a:chOff x="2756956" y="2223516"/>
              <a:chExt cx="1221056" cy="486744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6E456C43-D51A-6239-1C59-3E8F4BBD4FBB}"/>
                  </a:ext>
                </a:extLst>
              </p:cNvPr>
              <p:cNvSpPr/>
              <p:nvPr/>
            </p:nvSpPr>
            <p:spPr>
              <a:xfrm>
                <a:off x="2938822" y="2223516"/>
                <a:ext cx="857324" cy="248970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31000</a:t>
                </a:r>
                <a:endPara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FA56B37E-9ED9-1ED2-0514-80A5A50BF0F6}"/>
                  </a:ext>
                </a:extLst>
              </p:cNvPr>
              <p:cNvSpPr/>
              <p:nvPr/>
            </p:nvSpPr>
            <p:spPr>
              <a:xfrm>
                <a:off x="2756956" y="2472556"/>
                <a:ext cx="1221056" cy="237704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192.168.1.2</a:t>
                </a:r>
                <a:endPara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6D55CA8C-AE2A-0FC7-0D7C-EF1A00120EE4}"/>
              </a:ext>
            </a:extLst>
          </p:cNvPr>
          <p:cNvGrpSpPr/>
          <p:nvPr/>
        </p:nvGrpSpPr>
        <p:grpSpPr>
          <a:xfrm>
            <a:off x="7829660" y="2223516"/>
            <a:ext cx="2746504" cy="3703559"/>
            <a:chOff x="7829660" y="2223516"/>
            <a:chExt cx="2746504" cy="370355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00A5C79-D4A5-F9B5-BCB8-83682F64E852}"/>
                </a:ext>
              </a:extLst>
            </p:cNvPr>
            <p:cNvSpPr txBox="1"/>
            <p:nvPr/>
          </p:nvSpPr>
          <p:spPr>
            <a:xfrm>
              <a:off x="7829660" y="2237460"/>
              <a:ext cx="11450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Node 3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8055364" y="2559181"/>
              <a:ext cx="2520800" cy="3367894"/>
            </a:xfrm>
            <a:prstGeom prst="roundRect">
              <a:avLst>
                <a:gd name="adj" fmla="val 6939"/>
              </a:avLst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A591B0BA-6A69-4953-02C3-01EACFBD68C9}"/>
                </a:ext>
              </a:extLst>
            </p:cNvPr>
            <p:cNvGrpSpPr/>
            <p:nvPr/>
          </p:nvGrpSpPr>
          <p:grpSpPr>
            <a:xfrm>
              <a:off x="8786230" y="2223516"/>
              <a:ext cx="1221056" cy="486744"/>
              <a:chOff x="2756956" y="2223516"/>
              <a:chExt cx="1221056" cy="486744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2C974837-9B19-7380-2368-BE4B12889833}"/>
                  </a:ext>
                </a:extLst>
              </p:cNvPr>
              <p:cNvSpPr/>
              <p:nvPr/>
            </p:nvSpPr>
            <p:spPr>
              <a:xfrm>
                <a:off x="2938822" y="2223516"/>
                <a:ext cx="857324" cy="248970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31000</a:t>
                </a:r>
                <a:endPara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2AAD4410-B50C-DE98-3392-815390BDB5BD}"/>
                  </a:ext>
                </a:extLst>
              </p:cNvPr>
              <p:cNvSpPr/>
              <p:nvPr/>
            </p:nvSpPr>
            <p:spPr>
              <a:xfrm>
                <a:off x="2756956" y="2472556"/>
                <a:ext cx="1221056" cy="237704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192.168.1.3</a:t>
                </a:r>
                <a:endPara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F9689EA6-125E-1DCD-2D70-F3C889363B8B}"/>
              </a:ext>
            </a:extLst>
          </p:cNvPr>
          <p:cNvGrpSpPr/>
          <p:nvPr/>
        </p:nvGrpSpPr>
        <p:grpSpPr>
          <a:xfrm>
            <a:off x="5178732" y="4724354"/>
            <a:ext cx="2851502" cy="949624"/>
            <a:chOff x="5178732" y="4724354"/>
            <a:chExt cx="2851502" cy="949624"/>
          </a:xfrm>
        </p:grpSpPr>
        <p:sp>
          <p:nvSpPr>
            <p:cNvPr id="58" name="TextBox 57"/>
            <p:cNvSpPr txBox="1"/>
            <p:nvPr/>
          </p:nvSpPr>
          <p:spPr>
            <a:xfrm>
              <a:off x="5435078" y="5066999"/>
              <a:ext cx="1766163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my-</a:t>
              </a:r>
              <a:r>
                <a:rPr kumimoji="0" lang="en-US" altLang="ko-KR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nginx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Pod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5178732" y="5043418"/>
              <a:ext cx="2197100" cy="630560"/>
            </a:xfrm>
            <a:prstGeom prst="roundRect">
              <a:avLst>
                <a:gd name="adj" fmla="val 6939"/>
              </a:avLst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오각형 5">
              <a:extLst>
                <a:ext uri="{FF2B5EF4-FFF2-40B4-BE49-F238E27FC236}">
                  <a16:creationId xmlns:a16="http://schemas.microsoft.com/office/drawing/2014/main" id="{74ED4D10-FAC9-0299-2083-DAEE5256D22D}"/>
                </a:ext>
              </a:extLst>
            </p:cNvPr>
            <p:cNvSpPr/>
            <p:nvPr/>
          </p:nvSpPr>
          <p:spPr>
            <a:xfrm rot="8739826" flipV="1">
              <a:off x="6833313" y="4724354"/>
              <a:ext cx="1196921" cy="269604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app: </a:t>
              </a:r>
              <a:r>
                <a:rPr kumimoji="0" lang="en-US" altLang="ko-K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nginx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67DE15A4-411F-230B-3A92-B6185EA47BAD}"/>
                </a:ext>
              </a:extLst>
            </p:cNvPr>
            <p:cNvGrpSpPr/>
            <p:nvPr/>
          </p:nvGrpSpPr>
          <p:grpSpPr>
            <a:xfrm>
              <a:off x="5765035" y="4768201"/>
              <a:ext cx="1015668" cy="380800"/>
              <a:chOff x="2812719" y="4768201"/>
              <a:chExt cx="1015668" cy="380800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D4AD396B-3EE6-E89C-30D9-6BC89ECF5164}"/>
                  </a:ext>
                </a:extLst>
              </p:cNvPr>
              <p:cNvSpPr/>
              <p:nvPr/>
            </p:nvSpPr>
            <p:spPr>
              <a:xfrm>
                <a:off x="2997742" y="4768201"/>
                <a:ext cx="645622" cy="255879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80</a:t>
                </a:r>
                <a:endPara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448FF789-4140-596D-0A7D-CA7F366907A5}"/>
                  </a:ext>
                </a:extLst>
              </p:cNvPr>
              <p:cNvSpPr/>
              <p:nvPr/>
            </p:nvSpPr>
            <p:spPr>
              <a:xfrm>
                <a:off x="2812719" y="4979335"/>
                <a:ext cx="1015668" cy="1696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10.210.0.2</a:t>
                </a:r>
                <a:endPara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A4D27404-1128-CE23-543A-2FE9009F5B0B}"/>
              </a:ext>
            </a:extLst>
          </p:cNvPr>
          <p:cNvGrpSpPr/>
          <p:nvPr/>
        </p:nvGrpSpPr>
        <p:grpSpPr>
          <a:xfrm>
            <a:off x="8217214" y="4724353"/>
            <a:ext cx="2818703" cy="949625"/>
            <a:chOff x="8217214" y="4724353"/>
            <a:chExt cx="2818703" cy="949625"/>
          </a:xfrm>
        </p:grpSpPr>
        <p:sp>
          <p:nvSpPr>
            <p:cNvPr id="51" name="모서리가 둥근 직사각형 50"/>
            <p:cNvSpPr/>
            <p:nvPr/>
          </p:nvSpPr>
          <p:spPr>
            <a:xfrm>
              <a:off x="8217214" y="5043418"/>
              <a:ext cx="2197100" cy="630560"/>
            </a:xfrm>
            <a:prstGeom prst="roundRect">
              <a:avLst>
                <a:gd name="adj" fmla="val 6939"/>
              </a:avLst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오각형 5">
              <a:extLst>
                <a:ext uri="{FF2B5EF4-FFF2-40B4-BE49-F238E27FC236}">
                  <a16:creationId xmlns:a16="http://schemas.microsoft.com/office/drawing/2014/main" id="{9FE59376-5402-5ED7-F0D9-6B3252D3B9CF}"/>
                </a:ext>
              </a:extLst>
            </p:cNvPr>
            <p:cNvSpPr/>
            <p:nvPr/>
          </p:nvSpPr>
          <p:spPr>
            <a:xfrm rot="8739826" flipV="1">
              <a:off x="9838996" y="4724353"/>
              <a:ext cx="1196921" cy="269604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app: </a:t>
              </a:r>
              <a:r>
                <a:rPr kumimoji="0" lang="en-US" altLang="ko-K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nginx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432683" y="5066999"/>
              <a:ext cx="1766163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my-</a:t>
              </a:r>
              <a:r>
                <a:rPr kumimoji="0" lang="en-US" altLang="ko-KR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nginx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Pod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5882616A-3B30-DACD-59A7-2A6781E13415}"/>
                </a:ext>
              </a:extLst>
            </p:cNvPr>
            <p:cNvGrpSpPr/>
            <p:nvPr/>
          </p:nvGrpSpPr>
          <p:grpSpPr>
            <a:xfrm>
              <a:off x="8803371" y="4768201"/>
              <a:ext cx="1015668" cy="380800"/>
              <a:chOff x="2812719" y="4768201"/>
              <a:chExt cx="1015668" cy="380800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5C35B307-77D1-0E36-DF69-E6BA0019EF76}"/>
                  </a:ext>
                </a:extLst>
              </p:cNvPr>
              <p:cNvSpPr/>
              <p:nvPr/>
            </p:nvSpPr>
            <p:spPr>
              <a:xfrm>
                <a:off x="2997742" y="4768201"/>
                <a:ext cx="645622" cy="255879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80</a:t>
                </a:r>
                <a:endPara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EEC4C051-8075-F3B1-5B49-D40116169A81}"/>
                  </a:ext>
                </a:extLst>
              </p:cNvPr>
              <p:cNvSpPr/>
              <p:nvPr/>
            </p:nvSpPr>
            <p:spPr>
              <a:xfrm>
                <a:off x="2812719" y="4979335"/>
                <a:ext cx="1015668" cy="1696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10.210.0.3</a:t>
                </a:r>
                <a:endPara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cxnSp>
        <p:nvCxnSpPr>
          <p:cNvPr id="23" name="꺾인 연결선 22"/>
          <p:cNvCxnSpPr>
            <a:stCxn id="68" idx="1"/>
            <a:endCxn id="18" idx="0"/>
          </p:cNvCxnSpPr>
          <p:nvPr/>
        </p:nvCxnSpPr>
        <p:spPr>
          <a:xfrm rot="10800000" flipV="1">
            <a:off x="6277283" y="1289124"/>
            <a:ext cx="2041573" cy="629335"/>
          </a:xfrm>
          <a:prstGeom prst="bentConnector2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6879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E5946EF-20D4-439C-A822-B4156F32CBDE}"/>
              </a:ext>
            </a:extLst>
          </p:cNvPr>
          <p:cNvSpPr/>
          <p:nvPr/>
        </p:nvSpPr>
        <p:spPr>
          <a:xfrm>
            <a:off x="1251480" y="978912"/>
            <a:ext cx="27371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 err="1" smtClean="0">
                <a:solidFill>
                  <a:srgbClr val="127CEA"/>
                </a:solidFill>
                <a:latin typeface="맑은 고딕" panose="020F0502020204030204"/>
                <a:ea typeface="맑은 고딕" panose="020B0503020000020004" pitchFamily="50" charset="-127"/>
              </a:rPr>
              <a:t>Microservice</a:t>
            </a:r>
            <a:r>
              <a:rPr lang="en-US" altLang="ko-KR" sz="1600" b="1" dirty="0" smtClean="0">
                <a:solidFill>
                  <a:srgbClr val="127CEA"/>
                </a:solidFill>
                <a:latin typeface="맑은 고딕" panose="020F0502020204030204"/>
                <a:ea typeface="맑은 고딕" panose="020B0503020000020004" pitchFamily="50" charset="-127"/>
              </a:rPr>
              <a:t> Architecture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22009" b="15226"/>
          <a:stretch/>
        </p:blipFill>
        <p:spPr>
          <a:xfrm>
            <a:off x="1012741" y="1723832"/>
            <a:ext cx="10166518" cy="3365004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022429" y="26623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 smtClean="0">
                <a:solidFill>
                  <a:prstClr val="white"/>
                </a:solidFill>
              </a:rPr>
              <a:t>개념 다지기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7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571500" y="26623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01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652836" y="4936796"/>
            <a:ext cx="883552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>
                <a:latin typeface="Arial Black" panose="020B0A04020102020204" pitchFamily="34" charset="0"/>
                <a:ea typeface="나눔스퀘어라운드OTF ExtraBold" panose="020B0600000101010101" pitchFamily="34" charset="-127"/>
              </a:rPr>
              <a:t>프로그램을 </a:t>
            </a:r>
            <a:r>
              <a:rPr lang="ko-KR" altLang="en-US" sz="2200" dirty="0" smtClean="0">
                <a:latin typeface="Arial Black" panose="020B0A04020102020204" pitchFamily="34" charset="0"/>
                <a:ea typeface="나눔스퀘어라운드OTF ExtraBold" panose="020B0600000101010101" pitchFamily="34" charset="-127"/>
              </a:rPr>
              <a:t>컴포넌트 별로 </a:t>
            </a:r>
            <a:r>
              <a:rPr lang="ko-KR" altLang="en-US" sz="2200" dirty="0">
                <a:latin typeface="Arial Black" panose="020B0A04020102020204" pitchFamily="34" charset="0"/>
                <a:ea typeface="나눔스퀘어라운드OTF ExtraBold" panose="020B0600000101010101" pitchFamily="34" charset="-127"/>
              </a:rPr>
              <a:t>나누어 작은 서비스의 조합으로 구축하는 </a:t>
            </a:r>
            <a:r>
              <a:rPr lang="ko-KR" altLang="en-US" sz="2200" dirty="0" smtClean="0">
                <a:latin typeface="Arial Black" panose="020B0A04020102020204" pitchFamily="34" charset="0"/>
                <a:ea typeface="나눔스퀘어라운드OTF ExtraBold" panose="020B0600000101010101" pitchFamily="34" charset="-127"/>
              </a:rPr>
              <a:t>형태</a:t>
            </a:r>
            <a:endParaRPr lang="ko-KR" altLang="en-US" sz="2200" dirty="0">
              <a:latin typeface="Arial Black" panose="020B0A04020102020204" pitchFamily="34" charset="0"/>
              <a:ea typeface="나눔스퀘어라운드OTF ExtraBold" panose="020B0600000101010101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71736" y="5515318"/>
            <a:ext cx="88355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서비스들의 독립적 배포 가능                                       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-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특정 서비스에 대한 확장이 용이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서비스 별로 다른 언어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기술 사용 가능                        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-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빠른 배포가 가능 등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36562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6F24F11-2A97-8EDE-915F-EC1E8DCE2A7E}"/>
              </a:ext>
            </a:extLst>
          </p:cNvPr>
          <p:cNvGrpSpPr/>
          <p:nvPr/>
        </p:nvGrpSpPr>
        <p:grpSpPr>
          <a:xfrm rot="16200000">
            <a:off x="4561858" y="641041"/>
            <a:ext cx="2715080" cy="5480764"/>
            <a:chOff x="5033983" y="1702462"/>
            <a:chExt cx="2132115" cy="4303962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52905D41-F1A2-C28F-4D0D-3D3B1491C7E4}"/>
                </a:ext>
              </a:extLst>
            </p:cNvPr>
            <p:cNvGrpSpPr/>
            <p:nvPr/>
          </p:nvGrpSpPr>
          <p:grpSpPr>
            <a:xfrm>
              <a:off x="5033983" y="2381317"/>
              <a:ext cx="2132115" cy="867485"/>
              <a:chOff x="3497283" y="2025717"/>
              <a:chExt cx="2132115" cy="867485"/>
            </a:xfrm>
          </p:grpSpPr>
          <p:sp>
            <p:nvSpPr>
              <p:cNvPr id="48" name="양쪽 모서리가 둥근 사각형 18">
                <a:extLst>
                  <a:ext uri="{FF2B5EF4-FFF2-40B4-BE49-F238E27FC236}">
                    <a16:creationId xmlns:a16="http://schemas.microsoft.com/office/drawing/2014/main" id="{2BB059FE-800E-5824-D8C0-FB6BA1F94D8F}"/>
                  </a:ext>
                </a:extLst>
              </p:cNvPr>
              <p:cNvSpPr/>
              <p:nvPr/>
            </p:nvSpPr>
            <p:spPr>
              <a:xfrm rot="16200000">
                <a:off x="3417179" y="2105821"/>
                <a:ext cx="252001" cy="91793"/>
              </a:xfrm>
              <a:prstGeom prst="round2SameRect">
                <a:avLst>
                  <a:gd name="adj1" fmla="val 22901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68000"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양쪽 모서리가 둥근 사각형 22">
                <a:extLst>
                  <a:ext uri="{FF2B5EF4-FFF2-40B4-BE49-F238E27FC236}">
                    <a16:creationId xmlns:a16="http://schemas.microsoft.com/office/drawing/2014/main" id="{D2EDA8CE-266C-24C2-8468-0D4F326DD09D}"/>
                  </a:ext>
                </a:extLst>
              </p:cNvPr>
              <p:cNvSpPr/>
              <p:nvPr/>
            </p:nvSpPr>
            <p:spPr>
              <a:xfrm rot="16200000">
                <a:off x="3417179" y="2413562"/>
                <a:ext cx="252001" cy="91793"/>
              </a:xfrm>
              <a:prstGeom prst="round2SameRect">
                <a:avLst>
                  <a:gd name="adj1" fmla="val 22901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68000"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양쪽 모서리가 둥근 사각형 23">
                <a:extLst>
                  <a:ext uri="{FF2B5EF4-FFF2-40B4-BE49-F238E27FC236}">
                    <a16:creationId xmlns:a16="http://schemas.microsoft.com/office/drawing/2014/main" id="{6737C06E-FB73-C456-0514-EC216FAA9945}"/>
                  </a:ext>
                </a:extLst>
              </p:cNvPr>
              <p:cNvSpPr/>
              <p:nvPr/>
            </p:nvSpPr>
            <p:spPr>
              <a:xfrm rot="16200000">
                <a:off x="3417179" y="2721305"/>
                <a:ext cx="252001" cy="91793"/>
              </a:xfrm>
              <a:prstGeom prst="round2SameRect">
                <a:avLst>
                  <a:gd name="adj1" fmla="val 22901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68000"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양쪽 모서리가 둥근 사각형 24">
                <a:extLst>
                  <a:ext uri="{FF2B5EF4-FFF2-40B4-BE49-F238E27FC236}">
                    <a16:creationId xmlns:a16="http://schemas.microsoft.com/office/drawing/2014/main" id="{324ED378-59F9-D524-49D2-797C0A1C835D}"/>
                  </a:ext>
                </a:extLst>
              </p:cNvPr>
              <p:cNvSpPr/>
              <p:nvPr/>
            </p:nvSpPr>
            <p:spPr>
              <a:xfrm rot="16200000">
                <a:off x="5237417" y="2335737"/>
                <a:ext cx="576000" cy="207963"/>
              </a:xfrm>
              <a:prstGeom prst="round2SameRect">
                <a:avLst>
                  <a:gd name="adj1" fmla="val 0"/>
                  <a:gd name="adj2" fmla="val 33962"/>
                </a:avLst>
              </a:prstGeom>
              <a:solidFill>
                <a:schemeClr val="tx1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68000"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모서리가 둥근 직사각형 16">
              <a:extLst>
                <a:ext uri="{FF2B5EF4-FFF2-40B4-BE49-F238E27FC236}">
                  <a16:creationId xmlns:a16="http://schemas.microsoft.com/office/drawing/2014/main" id="{577A0309-DBBB-14A6-59B8-FDCA5BF0F508}"/>
                </a:ext>
              </a:extLst>
            </p:cNvPr>
            <p:cNvSpPr/>
            <p:nvPr/>
          </p:nvSpPr>
          <p:spPr>
            <a:xfrm>
              <a:off x="5071500" y="1702462"/>
              <a:ext cx="2017824" cy="4303962"/>
            </a:xfrm>
            <a:prstGeom prst="roundRect">
              <a:avLst>
                <a:gd name="adj" fmla="val 12658"/>
              </a:avLst>
            </a:prstGeom>
            <a:solidFill>
              <a:srgbClr val="1486F9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lIns="468000" rtlCol="0" anchor="ctr"/>
            <a:lstStyle/>
            <a:p>
              <a:pPr marL="1714500" lvl="3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4000" b="1" i="1" dirty="0" smtClean="0">
                  <a:solidFill>
                    <a:prstClr val="white"/>
                  </a:solidFill>
                  <a:latin typeface="Comic Sans MS" panose="030F0702030302020204" pitchFamily="66" charset="0"/>
                </a:rPr>
                <a:t>Volume</a:t>
              </a:r>
              <a:endParaRPr lang="ko-KR" altLang="en-US" sz="4000" b="1" i="1" dirty="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8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022429" y="26623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</a:rPr>
              <a:t>k8s </a:t>
            </a:r>
            <a:r>
              <a:rPr lang="ko-KR" altLang="en-US" b="1" i="1" kern="0" dirty="0">
                <a:solidFill>
                  <a:prstClr val="white"/>
                </a:solidFill>
              </a:rPr>
              <a:t>기본 </a:t>
            </a:r>
            <a:r>
              <a:rPr lang="en-US" altLang="ko-KR" b="1" i="1" kern="0" dirty="0">
                <a:solidFill>
                  <a:prstClr val="white"/>
                </a:solidFill>
              </a:rPr>
              <a:t>objects </a:t>
            </a:r>
            <a:r>
              <a:rPr lang="ko-KR" altLang="en-US" b="1" i="1" kern="0" dirty="0">
                <a:solidFill>
                  <a:prstClr val="white"/>
                </a:solidFill>
              </a:rPr>
              <a:t>실습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9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571500" y="26623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 smtClean="0">
                <a:solidFill>
                  <a:srgbClr val="44546A">
                    <a:lumMod val="50000"/>
                  </a:srgbClr>
                </a:solidFill>
              </a:rPr>
              <a:t>04</a:t>
            </a:r>
            <a:endParaRPr lang="en-US" altLang="ko-KR" sz="1600" b="1" kern="0" dirty="0">
              <a:solidFill>
                <a:srgbClr val="44546A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075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022429" y="26623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k8s </a:t>
            </a:r>
            <a:r>
              <a:rPr kumimoji="0" lang="ko-KR" altLang="en-US" sz="1800" b="1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기본 </a:t>
            </a:r>
            <a:r>
              <a:rPr kumimoji="0" lang="en-US" altLang="ko-KR" sz="1800" b="1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objects </a:t>
            </a:r>
            <a:r>
              <a:rPr kumimoji="0" lang="ko-KR" altLang="en-US" sz="1800" b="1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실습</a:t>
            </a:r>
            <a:endParaRPr kumimoji="0" lang="en-US" altLang="ko-KR" sz="18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571500" y="26623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04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28278" y="1117142"/>
            <a:ext cx="982434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emptyDir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일시적인 데이터를 저장하는 데 사용되는 간단한 빈 디렉터리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hostPath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워커 노드의 파일 시스템을 </a:t>
            </a:r>
            <a:r>
              <a:rPr lang="ko-KR" altLang="en-US" sz="16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파드의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디렉터리로 </a:t>
            </a:r>
            <a:r>
              <a:rPr lang="ko-KR" altLang="en-US" sz="16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마운트하는데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사용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nfs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NFS 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공유 </a:t>
            </a:r>
            <a:r>
              <a:rPr lang="ko-KR" altLang="en-US" sz="16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파드에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마운트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gcePersistentDisk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(GCE Persistent Disk), </a:t>
            </a:r>
            <a:r>
              <a:rPr lang="en-US" altLang="ko-KR" sz="1600" b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awsElasticBlockStore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(AWS EBS Volume), </a:t>
            </a:r>
            <a:r>
              <a:rPr lang="en-US" altLang="ko-KR" sz="1600" b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azureDist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(MS Azure Disk Volume): </a:t>
            </a:r>
            <a:r>
              <a:rPr lang="ko-KR" altLang="en-US" sz="16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클라우드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제공자의 전용 </a:t>
            </a:r>
            <a:r>
              <a:rPr lang="ko-KR" altLang="en-US" sz="16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스토리지를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마운트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cinder, </a:t>
            </a:r>
            <a:r>
              <a:rPr lang="en-US" altLang="ko-KR" sz="1600" b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cephfs</a:t>
            </a:r>
            <a:r>
              <a:rPr lang="en-US" altLang="ko-KR" sz="1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en-US" altLang="ko-KR" sz="1600" b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iscsi</a:t>
            </a:r>
            <a:r>
              <a:rPr lang="en-US" altLang="ko-KR" sz="1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en-US" altLang="ko-KR" sz="1600" b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glusterfs</a:t>
            </a:r>
            <a:r>
              <a:rPr lang="en-US" altLang="ko-KR" sz="1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en-US" altLang="ko-KR" sz="1600" b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quobyte</a:t>
            </a:r>
            <a:r>
              <a:rPr lang="en-US" altLang="ko-KR" sz="1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en-US" altLang="ko-KR" sz="1600" b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rbd</a:t>
            </a:r>
            <a:r>
              <a:rPr lang="en-US" altLang="ko-KR" sz="1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en-US" altLang="ko-KR" sz="1600" b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flexVolume</a:t>
            </a:r>
            <a:r>
              <a:rPr lang="en-US" altLang="ko-KR" sz="1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en-US" altLang="ko-KR" sz="1600" b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vsphereVolume</a:t>
            </a:r>
            <a:r>
              <a:rPr lang="en-US" altLang="ko-KR" sz="1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en-US" altLang="ko-KR" sz="1600" b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photonPersistentDisk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en-US" altLang="ko-KR" sz="16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16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16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</a:t>
            </a:r>
            <a:r>
              <a:rPr lang="ko-KR" altLang="en-US" sz="16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다른 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유형의 네트워크 </a:t>
            </a:r>
            <a:r>
              <a:rPr lang="ko-KR" altLang="en-US" sz="16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스토리지를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마운트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configMap</a:t>
            </a:r>
            <a:r>
              <a:rPr lang="en-US" altLang="ko-KR" sz="1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secret, </a:t>
            </a:r>
            <a:r>
              <a:rPr lang="en-US" altLang="ko-KR" sz="1600" b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downwardAPI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en-US" altLang="ko-KR" sz="16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sz="16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16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</a:t>
            </a:r>
            <a:r>
              <a:rPr lang="ko-KR" altLang="en-US" sz="1600" dirty="0" err="1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쿠버네티스</a:t>
            </a:r>
            <a:r>
              <a:rPr lang="ko-KR" altLang="en-US" sz="16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리소스나 클러스터 정보를 </a:t>
            </a:r>
            <a:r>
              <a:rPr lang="ko-KR" altLang="en-US" sz="16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파드에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노출하는 데 사용되는 특별한 유형의 볼륨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persistentVolumeClaim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사전에 혹은 동적으로 </a:t>
            </a:r>
            <a:r>
              <a:rPr lang="ko-KR" altLang="en-US" sz="16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프로비저닝된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퍼시스턴트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스토리지를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사용하는 방법</a:t>
            </a:r>
          </a:p>
        </p:txBody>
      </p:sp>
    </p:spTree>
    <p:extLst>
      <p:ext uri="{BB962C8B-B14F-4D97-AF65-F5344CB8AC3E}">
        <p14:creationId xmlns:p14="http://schemas.microsoft.com/office/powerpoint/2010/main" val="26776200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022429" y="26623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k8s </a:t>
            </a:r>
            <a:r>
              <a:rPr kumimoji="0" lang="ko-KR" altLang="en-US" sz="1800" b="1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기본 </a:t>
            </a:r>
            <a:r>
              <a:rPr kumimoji="0" lang="en-US" altLang="ko-KR" sz="1800" b="1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objects </a:t>
            </a:r>
            <a:r>
              <a:rPr kumimoji="0" lang="ko-KR" altLang="en-US" sz="1800" b="1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실습</a:t>
            </a:r>
            <a:endParaRPr kumimoji="0" lang="en-US" altLang="ko-KR" sz="18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571500" y="26623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04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228278" y="1790820"/>
            <a:ext cx="982434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b="1" dirty="0" smtClean="0"/>
              <a:t>로컬 </a:t>
            </a:r>
            <a:r>
              <a:rPr lang="ko-KR" altLang="en-US" b="1" dirty="0" smtClean="0"/>
              <a:t>디렉토리 </a:t>
            </a:r>
            <a:r>
              <a:rPr lang="en-US" altLang="ko-KR" b="1" dirty="0" smtClean="0"/>
              <a:t>(/home/</a:t>
            </a:r>
            <a:r>
              <a:rPr lang="en-US" altLang="ko-KR" b="1" dirty="0" err="1" smtClean="0"/>
              <a:t>hy</a:t>
            </a:r>
            <a:r>
              <a:rPr lang="en-US" altLang="ko-KR" b="1" dirty="0" smtClean="0"/>
              <a:t>/data) </a:t>
            </a:r>
            <a:r>
              <a:rPr lang="ko-KR" altLang="en-US" b="1" dirty="0" smtClean="0"/>
              <a:t>에 </a:t>
            </a:r>
            <a:r>
              <a:rPr lang="en-US" altLang="ko-KR" b="1" dirty="0" smtClean="0"/>
              <a:t>index.html </a:t>
            </a:r>
            <a:r>
              <a:rPr lang="ko-KR" altLang="en-US" b="1" dirty="0" smtClean="0"/>
              <a:t>파일 생성</a:t>
            </a:r>
            <a:endParaRPr lang="en-US" altLang="ko-KR" b="1" dirty="0" smtClean="0"/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b="1" dirty="0" err="1" smtClean="0"/>
              <a:t>hostPath</a:t>
            </a:r>
            <a:r>
              <a:rPr lang="en-US" altLang="ko-KR" b="1" dirty="0" smtClean="0"/>
              <a:t> Volume</a:t>
            </a:r>
            <a:r>
              <a:rPr lang="ko-KR" altLang="en-US" b="1" dirty="0" smtClean="0"/>
              <a:t>을 지정하여 </a:t>
            </a:r>
            <a:r>
              <a:rPr lang="en-US" altLang="ko-KR" b="1" dirty="0" err="1" smtClean="0"/>
              <a:t>nginx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앱 배포</a:t>
            </a:r>
            <a:endParaRPr lang="en-US" altLang="ko-KR" b="1" dirty="0" smtClean="0"/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b="1" dirty="0" smtClean="0"/>
              <a:t>웹 브라우저 접속 후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로켈</a:t>
            </a:r>
            <a:r>
              <a:rPr lang="ko-KR" altLang="en-US" b="1" dirty="0" smtClean="0"/>
              <a:t> 디렉토리에서 작성한 </a:t>
            </a:r>
            <a:r>
              <a:rPr lang="en-US" altLang="ko-KR" b="1" dirty="0" smtClean="0"/>
              <a:t>index.html </a:t>
            </a:r>
            <a:r>
              <a:rPr lang="ko-KR" altLang="en-US" b="1" dirty="0" smtClean="0"/>
              <a:t>파일의 내용이 반영되었는지 확인</a:t>
            </a:r>
            <a:endParaRPr lang="ko-KR" altLang="en-US" b="1" dirty="0"/>
          </a:p>
        </p:txBody>
      </p:sp>
      <p:grpSp>
        <p:nvGrpSpPr>
          <p:cNvPr id="6" name="그룹 5"/>
          <p:cNvGrpSpPr/>
          <p:nvPr/>
        </p:nvGrpSpPr>
        <p:grpSpPr>
          <a:xfrm>
            <a:off x="1614719" y="4182693"/>
            <a:ext cx="4389121" cy="1941342"/>
            <a:chOff x="3657599" y="4037428"/>
            <a:chExt cx="4389121" cy="1941342"/>
          </a:xfrm>
        </p:grpSpPr>
        <p:pic>
          <p:nvPicPr>
            <p:cNvPr id="13" name="Picture 2" descr="Hostpath volume in Kubernetes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5" t="21767" r="12059" b="11106"/>
            <a:stretch/>
          </p:blipFill>
          <p:spPr bwMode="auto">
            <a:xfrm>
              <a:off x="3657599" y="4037428"/>
              <a:ext cx="4389121" cy="1941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모서리가 둥근 직사각형 1"/>
            <p:cNvSpPr/>
            <p:nvPr/>
          </p:nvSpPr>
          <p:spPr>
            <a:xfrm>
              <a:off x="4244968" y="4692283"/>
              <a:ext cx="1608463" cy="595813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401499" y="5233624"/>
              <a:ext cx="1295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accent2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container</a:t>
              </a:r>
              <a:endParaRPr lang="ko-KR" altLang="en-US" sz="1600" dirty="0">
                <a:solidFill>
                  <a:schemeClr val="accent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1713746" y="1268364"/>
            <a:ext cx="87645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err="1" smtClean="0">
                <a:solidFill>
                  <a:srgbClr val="0077B4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nginx</a:t>
            </a:r>
            <a:r>
              <a:rPr lang="en-US" altLang="ko-KR" sz="2000" dirty="0" smtClean="0">
                <a:solidFill>
                  <a:srgbClr val="0077B4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ko-KR" altLang="en-US" sz="2000" dirty="0" smtClean="0">
                <a:solidFill>
                  <a:srgbClr val="0077B4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웹 서버의 </a:t>
            </a:r>
            <a:r>
              <a:rPr lang="en-US" altLang="ko-KR" sz="2000" dirty="0" smtClean="0">
                <a:solidFill>
                  <a:srgbClr val="0077B4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default </a:t>
            </a:r>
            <a:r>
              <a:rPr lang="ko-KR" altLang="en-US" sz="2000" dirty="0">
                <a:solidFill>
                  <a:srgbClr val="0077B4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페이지를 로컬 디렉토리의 </a:t>
            </a:r>
            <a:r>
              <a:rPr lang="en-US" altLang="ko-KR" sz="2000" dirty="0">
                <a:solidFill>
                  <a:srgbClr val="0077B4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index.html </a:t>
            </a:r>
            <a:r>
              <a:rPr lang="ko-KR" altLang="en-US" sz="2000" dirty="0" smtClean="0">
                <a:solidFill>
                  <a:srgbClr val="0077B4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파일로 </a:t>
            </a:r>
            <a:r>
              <a:rPr lang="ko-KR" altLang="en-US" sz="2000" dirty="0" smtClean="0">
                <a:solidFill>
                  <a:srgbClr val="0077B4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변경하기</a:t>
            </a:r>
            <a:endParaRPr lang="ko-KR" altLang="en-US" sz="2000" dirty="0">
              <a:solidFill>
                <a:srgbClr val="0077B4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061" y="3566800"/>
            <a:ext cx="3381375" cy="13525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2" name="Picture 4" descr="https://blog.kakaocdn.net/dn/8iYYo/btq7tFIsw0u/XoW5quCmQmNx1wdQM6HD9k/im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30"/>
          <a:stretch/>
        </p:blipFill>
        <p:spPr bwMode="auto">
          <a:xfrm>
            <a:off x="7814445" y="1730644"/>
            <a:ext cx="3145510" cy="1173600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그룹 22"/>
          <p:cNvGrpSpPr/>
          <p:nvPr/>
        </p:nvGrpSpPr>
        <p:grpSpPr>
          <a:xfrm>
            <a:off x="5401994" y="2317444"/>
            <a:ext cx="3985206" cy="586800"/>
            <a:chOff x="5401994" y="2317444"/>
            <a:chExt cx="3985206" cy="586800"/>
          </a:xfrm>
        </p:grpSpPr>
        <p:cxnSp>
          <p:nvCxnSpPr>
            <p:cNvPr id="20" name="구부러진 연결선 19"/>
            <p:cNvCxnSpPr>
              <a:endCxn id="2052" idx="2"/>
            </p:cNvCxnSpPr>
            <p:nvPr/>
          </p:nvCxnSpPr>
          <p:spPr>
            <a:xfrm>
              <a:off x="6003840" y="2317444"/>
              <a:ext cx="3383360" cy="586800"/>
            </a:xfrm>
            <a:prstGeom prst="curvedConnector4">
              <a:avLst>
                <a:gd name="adj1" fmla="val 26757"/>
                <a:gd name="adj2" fmla="val 138957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5401994" y="2317444"/>
              <a:ext cx="118168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4" descr="https://blog.kakaocdn.net/dn/8iYYo/btq7tFIsw0u/XoW5quCmQmNx1wdQM6HD9k/im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30"/>
          <a:stretch/>
        </p:blipFill>
        <p:spPr bwMode="auto">
          <a:xfrm>
            <a:off x="6277061" y="5052164"/>
            <a:ext cx="3400228" cy="1268636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곱셈 기호 23"/>
          <p:cNvSpPr/>
          <p:nvPr/>
        </p:nvSpPr>
        <p:spPr>
          <a:xfrm>
            <a:off x="7296126" y="3644018"/>
            <a:ext cx="1237956" cy="1219547"/>
          </a:xfrm>
          <a:prstGeom prst="mathMultiply">
            <a:avLst>
              <a:gd name="adj1" fmla="val 10831"/>
            </a:avLst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도넛 25"/>
          <p:cNvSpPr/>
          <p:nvPr/>
        </p:nvSpPr>
        <p:spPr>
          <a:xfrm>
            <a:off x="7462242" y="5226686"/>
            <a:ext cx="905725" cy="897349"/>
          </a:xfrm>
          <a:prstGeom prst="donut">
            <a:avLst>
              <a:gd name="adj" fmla="val 13183"/>
            </a:avLst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60606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022429" y="26623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k8s </a:t>
            </a:r>
            <a:r>
              <a:rPr kumimoji="0" lang="ko-KR" altLang="en-US" sz="1800" b="1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기본 </a:t>
            </a:r>
            <a:r>
              <a:rPr kumimoji="0" lang="en-US" altLang="ko-KR" sz="1800" b="1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objects </a:t>
            </a:r>
            <a:r>
              <a:rPr kumimoji="0" lang="ko-KR" altLang="en-US" sz="1800" b="1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실습</a:t>
            </a:r>
            <a:endParaRPr kumimoji="0" lang="en-US" altLang="ko-KR" sz="18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571500" y="26623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04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E5946EF-20D4-439C-A822-B4156F32CBDE}"/>
              </a:ext>
            </a:extLst>
          </p:cNvPr>
          <p:cNvSpPr/>
          <p:nvPr/>
        </p:nvSpPr>
        <p:spPr>
          <a:xfrm>
            <a:off x="1251481" y="978912"/>
            <a:ext cx="230943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27CE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nginx-</a:t>
            </a:r>
            <a:r>
              <a:rPr lang="en-US" altLang="ko-KR" sz="1600" b="1" noProof="0" dirty="0" err="1" smtClean="0">
                <a:solidFill>
                  <a:srgbClr val="127CEA"/>
                </a:solidFill>
                <a:latin typeface="맑은 고딕" panose="020F0502020204030204"/>
                <a:ea typeface="맑은 고딕" panose="020B0503020000020004" pitchFamily="50" charset="-127"/>
              </a:rPr>
              <a:t>dp</a:t>
            </a:r>
            <a:r>
              <a:rPr lang="en-US" altLang="ko-KR" sz="1600" b="1" dirty="0" smtClean="0">
                <a:solidFill>
                  <a:srgbClr val="127CEA"/>
                </a:solidFill>
                <a:latin typeface="맑은 고딕" panose="020F0502020204030204"/>
                <a:ea typeface="맑은 고딕" panose="020B0503020000020004" pitchFamily="50" charset="-127"/>
              </a:rPr>
              <a:t>-</a:t>
            </a:r>
            <a:r>
              <a:rPr lang="en-US" altLang="ko-KR" sz="1600" b="1" dirty="0" err="1" smtClean="0">
                <a:solidFill>
                  <a:srgbClr val="127CEA"/>
                </a:solidFill>
                <a:latin typeface="맑은 고딕" panose="020F0502020204030204"/>
                <a:ea typeface="맑은 고딕" panose="020B0503020000020004" pitchFamily="50" charset="-127"/>
              </a:rPr>
              <a:t>vol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27CE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en-US" altLang="ko-KR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27CE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yaml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906616" y="1407460"/>
            <a:ext cx="7965431" cy="4671153"/>
            <a:chOff x="-3439468" y="1469997"/>
            <a:chExt cx="7965431" cy="4671153"/>
          </a:xfrm>
        </p:grpSpPr>
        <p:sp>
          <p:nvSpPr>
            <p:cNvPr id="6" name="한쪽 모서리가 잘린 사각형 5"/>
            <p:cNvSpPr/>
            <p:nvPr/>
          </p:nvSpPr>
          <p:spPr>
            <a:xfrm>
              <a:off x="-3439468" y="1540575"/>
              <a:ext cx="7965431" cy="4600575"/>
            </a:xfrm>
            <a:prstGeom prst="snip1Rect">
              <a:avLst>
                <a:gd name="adj" fmla="val 15713"/>
              </a:avLst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사다리꼴 11"/>
            <p:cNvSpPr/>
            <p:nvPr/>
          </p:nvSpPr>
          <p:spPr>
            <a:xfrm rot="19797195">
              <a:off x="3792776" y="1469997"/>
              <a:ext cx="522338" cy="982392"/>
            </a:xfrm>
            <a:prstGeom prst="trapezoid">
              <a:avLst>
                <a:gd name="adj" fmla="val 50000"/>
              </a:avLst>
            </a:prstGeom>
            <a:solidFill>
              <a:schemeClr val="bg2"/>
            </a:solidFill>
            <a:ln w="31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021163" y="1541099"/>
            <a:ext cx="3473203" cy="4061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400"/>
              </a:lnSpc>
            </a:pPr>
            <a:r>
              <a:rPr lang="en-US" altLang="ko-KR" sz="1600" dirty="0" err="1">
                <a:solidFill>
                  <a:prstClr val="black"/>
                </a:solidFill>
              </a:rPr>
              <a:t>apiVersion</a:t>
            </a:r>
            <a:r>
              <a:rPr lang="en-US" altLang="ko-KR" sz="1600" dirty="0">
                <a:solidFill>
                  <a:prstClr val="black"/>
                </a:solidFill>
              </a:rPr>
              <a:t>: apps/v1</a:t>
            </a:r>
          </a:p>
          <a:p>
            <a:pPr lvl="0">
              <a:lnSpc>
                <a:spcPts val="2400"/>
              </a:lnSpc>
            </a:pPr>
            <a:r>
              <a:rPr lang="en-US" altLang="ko-KR" sz="1600" dirty="0">
                <a:solidFill>
                  <a:prstClr val="black"/>
                </a:solidFill>
              </a:rPr>
              <a:t>kind: Deployment</a:t>
            </a:r>
          </a:p>
          <a:p>
            <a:pPr lvl="0">
              <a:lnSpc>
                <a:spcPts val="2400"/>
              </a:lnSpc>
            </a:pPr>
            <a:r>
              <a:rPr lang="en-US" altLang="ko-KR" sz="1600" dirty="0">
                <a:solidFill>
                  <a:prstClr val="black"/>
                </a:solidFill>
              </a:rPr>
              <a:t>metadata:</a:t>
            </a:r>
          </a:p>
          <a:p>
            <a:pPr lvl="0">
              <a:lnSpc>
                <a:spcPts val="2400"/>
              </a:lnSpc>
            </a:pPr>
            <a:r>
              <a:rPr lang="en-US" altLang="ko-KR" sz="1600" dirty="0">
                <a:solidFill>
                  <a:prstClr val="black"/>
                </a:solidFill>
              </a:rPr>
              <a:t>  name: </a:t>
            </a:r>
            <a:r>
              <a:rPr lang="en-US" altLang="ko-KR" sz="1600" dirty="0" err="1">
                <a:solidFill>
                  <a:prstClr val="black"/>
                </a:solidFill>
              </a:rPr>
              <a:t>nginx</a:t>
            </a:r>
            <a:r>
              <a:rPr lang="en-US" altLang="ko-KR" sz="1600" dirty="0">
                <a:solidFill>
                  <a:prstClr val="black"/>
                </a:solidFill>
              </a:rPr>
              <a:t>-deployment-volume</a:t>
            </a:r>
          </a:p>
          <a:p>
            <a:pPr lvl="0">
              <a:lnSpc>
                <a:spcPts val="2400"/>
              </a:lnSpc>
            </a:pPr>
            <a:r>
              <a:rPr lang="en-US" altLang="ko-KR" sz="1600" dirty="0">
                <a:solidFill>
                  <a:prstClr val="black"/>
                </a:solidFill>
              </a:rPr>
              <a:t>spec:</a:t>
            </a:r>
          </a:p>
          <a:p>
            <a:pPr lvl="0">
              <a:lnSpc>
                <a:spcPts val="2400"/>
              </a:lnSpc>
            </a:pPr>
            <a:r>
              <a:rPr lang="en-US" altLang="ko-KR" sz="1600" dirty="0">
                <a:solidFill>
                  <a:prstClr val="black"/>
                </a:solidFill>
              </a:rPr>
              <a:t>  selector:</a:t>
            </a:r>
          </a:p>
          <a:p>
            <a:pPr lvl="0">
              <a:lnSpc>
                <a:spcPts val="2400"/>
              </a:lnSpc>
            </a:pPr>
            <a:r>
              <a:rPr lang="en-US" altLang="ko-KR" sz="1600" dirty="0">
                <a:solidFill>
                  <a:prstClr val="black"/>
                </a:solidFill>
              </a:rPr>
              <a:t>    </a:t>
            </a:r>
            <a:r>
              <a:rPr lang="en-US" altLang="ko-KR" sz="1600" dirty="0" err="1">
                <a:solidFill>
                  <a:prstClr val="black"/>
                </a:solidFill>
              </a:rPr>
              <a:t>matchLabels</a:t>
            </a:r>
            <a:r>
              <a:rPr lang="en-US" altLang="ko-KR" sz="1600" dirty="0">
                <a:solidFill>
                  <a:prstClr val="black"/>
                </a:solidFill>
              </a:rPr>
              <a:t>:</a:t>
            </a:r>
          </a:p>
          <a:p>
            <a:pPr lvl="0">
              <a:lnSpc>
                <a:spcPts val="2400"/>
              </a:lnSpc>
            </a:pPr>
            <a:r>
              <a:rPr lang="en-US" altLang="ko-KR" sz="1600" dirty="0">
                <a:solidFill>
                  <a:prstClr val="black"/>
                </a:solidFill>
              </a:rPr>
              <a:t>      app: </a:t>
            </a:r>
            <a:r>
              <a:rPr lang="en-US" altLang="ko-KR" sz="1600" dirty="0" err="1">
                <a:solidFill>
                  <a:prstClr val="black"/>
                </a:solidFill>
              </a:rPr>
              <a:t>nginx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lvl="0">
              <a:lnSpc>
                <a:spcPts val="2400"/>
              </a:lnSpc>
            </a:pPr>
            <a:r>
              <a:rPr lang="en-US" altLang="ko-KR" sz="1600" dirty="0">
                <a:solidFill>
                  <a:prstClr val="black"/>
                </a:solidFill>
              </a:rPr>
              <a:t>  replicas: 1</a:t>
            </a:r>
          </a:p>
          <a:p>
            <a:pPr lvl="0">
              <a:lnSpc>
                <a:spcPts val="2400"/>
              </a:lnSpc>
            </a:pPr>
            <a:r>
              <a:rPr lang="en-US" altLang="ko-KR" sz="1600" dirty="0">
                <a:solidFill>
                  <a:prstClr val="black"/>
                </a:solidFill>
              </a:rPr>
              <a:t>  template:</a:t>
            </a:r>
          </a:p>
          <a:p>
            <a:pPr lvl="0">
              <a:lnSpc>
                <a:spcPts val="2400"/>
              </a:lnSpc>
            </a:pPr>
            <a:r>
              <a:rPr lang="en-US" altLang="ko-KR" sz="1600" dirty="0">
                <a:solidFill>
                  <a:prstClr val="black"/>
                </a:solidFill>
              </a:rPr>
              <a:t>    metadata:</a:t>
            </a:r>
          </a:p>
          <a:p>
            <a:pPr lvl="0">
              <a:lnSpc>
                <a:spcPts val="2400"/>
              </a:lnSpc>
            </a:pPr>
            <a:r>
              <a:rPr lang="en-US" altLang="ko-KR" sz="1600" dirty="0">
                <a:solidFill>
                  <a:prstClr val="black"/>
                </a:solidFill>
              </a:rPr>
              <a:t>      labels:</a:t>
            </a:r>
          </a:p>
          <a:p>
            <a:pPr lvl="0">
              <a:lnSpc>
                <a:spcPts val="2400"/>
              </a:lnSpc>
            </a:pPr>
            <a:r>
              <a:rPr lang="en-US" altLang="ko-KR" sz="1600" dirty="0">
                <a:solidFill>
                  <a:prstClr val="black"/>
                </a:solidFill>
              </a:rPr>
              <a:t>        app: </a:t>
            </a:r>
            <a:r>
              <a:rPr lang="en-US" altLang="ko-KR" sz="1600" dirty="0" err="1" smtClean="0">
                <a:solidFill>
                  <a:prstClr val="black"/>
                </a:solidFill>
              </a:rPr>
              <a:t>nginx</a:t>
            </a:r>
            <a:endParaRPr lang="en-US" altLang="ko-KR" sz="1600" dirty="0">
              <a:solidFill>
                <a:prstClr val="black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57436" y="1528275"/>
            <a:ext cx="4658727" cy="4368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400"/>
              </a:lnSpc>
            </a:pPr>
            <a:r>
              <a:rPr lang="en-US" altLang="ko-KR" sz="1600" dirty="0" smtClean="0">
                <a:solidFill>
                  <a:prstClr val="black"/>
                </a:solidFill>
              </a:rPr>
              <a:t>spec</a:t>
            </a:r>
            <a:r>
              <a:rPr lang="en-US" altLang="ko-KR" sz="1600" dirty="0">
                <a:solidFill>
                  <a:prstClr val="black"/>
                </a:solidFill>
              </a:rPr>
              <a:t>:</a:t>
            </a:r>
          </a:p>
          <a:p>
            <a:pPr lvl="0">
              <a:lnSpc>
                <a:spcPts val="2400"/>
              </a:lnSpc>
            </a:pPr>
            <a:r>
              <a:rPr lang="en-US" altLang="ko-KR" sz="1600" dirty="0">
                <a:solidFill>
                  <a:prstClr val="black"/>
                </a:solidFill>
              </a:rPr>
              <a:t>      containers:</a:t>
            </a:r>
          </a:p>
          <a:p>
            <a:pPr lvl="0">
              <a:lnSpc>
                <a:spcPts val="2400"/>
              </a:lnSpc>
            </a:pPr>
            <a:r>
              <a:rPr lang="en-US" altLang="ko-KR" sz="1600" dirty="0">
                <a:solidFill>
                  <a:prstClr val="black"/>
                </a:solidFill>
              </a:rPr>
              <a:t>      - name: </a:t>
            </a:r>
            <a:r>
              <a:rPr lang="en-US" altLang="ko-KR" sz="1600" dirty="0" err="1">
                <a:solidFill>
                  <a:prstClr val="black"/>
                </a:solidFill>
              </a:rPr>
              <a:t>nginx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lvl="0">
              <a:lnSpc>
                <a:spcPts val="2400"/>
              </a:lnSpc>
            </a:pPr>
            <a:r>
              <a:rPr lang="en-US" altLang="ko-KR" sz="1600" dirty="0">
                <a:solidFill>
                  <a:prstClr val="black"/>
                </a:solidFill>
              </a:rPr>
              <a:t>        image: nginx:1.14.2</a:t>
            </a:r>
          </a:p>
          <a:p>
            <a:pPr lvl="0">
              <a:lnSpc>
                <a:spcPts val="2400"/>
              </a:lnSpc>
            </a:pPr>
            <a:r>
              <a:rPr lang="en-US" altLang="ko-KR" sz="1600" dirty="0">
                <a:solidFill>
                  <a:prstClr val="black"/>
                </a:solidFill>
              </a:rPr>
              <a:t>        ports:</a:t>
            </a:r>
          </a:p>
          <a:p>
            <a:pPr lvl="0">
              <a:lnSpc>
                <a:spcPts val="2400"/>
              </a:lnSpc>
            </a:pPr>
            <a:r>
              <a:rPr lang="en-US" altLang="ko-KR" sz="1600" dirty="0">
                <a:solidFill>
                  <a:prstClr val="black"/>
                </a:solidFill>
              </a:rPr>
              <a:t>        - </a:t>
            </a:r>
            <a:r>
              <a:rPr lang="en-US" altLang="ko-KR" sz="1600" dirty="0" err="1">
                <a:solidFill>
                  <a:prstClr val="black"/>
                </a:solidFill>
              </a:rPr>
              <a:t>containerPort</a:t>
            </a:r>
            <a:r>
              <a:rPr lang="en-US" altLang="ko-KR" sz="1600" dirty="0">
                <a:solidFill>
                  <a:prstClr val="black"/>
                </a:solidFill>
              </a:rPr>
              <a:t>: 80</a:t>
            </a:r>
          </a:p>
          <a:p>
            <a:pPr lvl="0">
              <a:lnSpc>
                <a:spcPts val="2400"/>
              </a:lnSpc>
            </a:pPr>
            <a:r>
              <a:rPr lang="en-US" altLang="ko-KR" sz="1600" dirty="0">
                <a:solidFill>
                  <a:prstClr val="black"/>
                </a:solidFill>
              </a:rPr>
              <a:t>        </a:t>
            </a:r>
            <a:r>
              <a:rPr lang="en-US" altLang="ko-KR" sz="1600" dirty="0" err="1">
                <a:solidFill>
                  <a:prstClr val="black"/>
                </a:solidFill>
              </a:rPr>
              <a:t>volumeMounts</a:t>
            </a:r>
            <a:r>
              <a:rPr lang="en-US" altLang="ko-KR" sz="1600" dirty="0">
                <a:solidFill>
                  <a:prstClr val="black"/>
                </a:solidFill>
              </a:rPr>
              <a:t>:</a:t>
            </a:r>
          </a:p>
          <a:p>
            <a:pPr lvl="0">
              <a:lnSpc>
                <a:spcPts val="2400"/>
              </a:lnSpc>
            </a:pPr>
            <a:r>
              <a:rPr lang="en-US" altLang="ko-KR" sz="1600" dirty="0">
                <a:solidFill>
                  <a:prstClr val="black"/>
                </a:solidFill>
              </a:rPr>
              <a:t>        - name: shared-data</a:t>
            </a:r>
          </a:p>
          <a:p>
            <a:pPr lvl="0">
              <a:lnSpc>
                <a:spcPts val="2400"/>
              </a:lnSpc>
            </a:pPr>
            <a:r>
              <a:rPr lang="en-US" altLang="ko-KR" sz="1600" dirty="0">
                <a:solidFill>
                  <a:prstClr val="black"/>
                </a:solidFill>
              </a:rPr>
              <a:t>          </a:t>
            </a:r>
            <a:r>
              <a:rPr lang="en-US" altLang="ko-KR" sz="1600" dirty="0" err="1">
                <a:solidFill>
                  <a:prstClr val="black"/>
                </a:solidFill>
              </a:rPr>
              <a:t>mountPath</a:t>
            </a:r>
            <a:r>
              <a:rPr lang="en-US" altLang="ko-KR" sz="1600" dirty="0">
                <a:solidFill>
                  <a:prstClr val="black"/>
                </a:solidFill>
              </a:rPr>
              <a:t>: /</a:t>
            </a:r>
            <a:r>
              <a:rPr lang="en-US" altLang="ko-KR" sz="1600" dirty="0" err="1">
                <a:solidFill>
                  <a:prstClr val="black"/>
                </a:solidFill>
              </a:rPr>
              <a:t>usr</a:t>
            </a:r>
            <a:r>
              <a:rPr lang="en-US" altLang="ko-KR" sz="1600" dirty="0">
                <a:solidFill>
                  <a:prstClr val="black"/>
                </a:solidFill>
              </a:rPr>
              <a:t>/share/</a:t>
            </a:r>
            <a:r>
              <a:rPr lang="en-US" altLang="ko-KR" sz="1600" dirty="0" err="1">
                <a:solidFill>
                  <a:prstClr val="black"/>
                </a:solidFill>
              </a:rPr>
              <a:t>nginx</a:t>
            </a:r>
            <a:r>
              <a:rPr lang="en-US" altLang="ko-KR" sz="1600" dirty="0">
                <a:solidFill>
                  <a:prstClr val="black"/>
                </a:solidFill>
              </a:rPr>
              <a:t>/html</a:t>
            </a:r>
          </a:p>
          <a:p>
            <a:pPr lvl="0">
              <a:lnSpc>
                <a:spcPts val="2400"/>
              </a:lnSpc>
            </a:pPr>
            <a:r>
              <a:rPr lang="en-US" altLang="ko-KR" sz="1600" dirty="0">
                <a:solidFill>
                  <a:prstClr val="black"/>
                </a:solidFill>
              </a:rPr>
              <a:t>      volumes:</a:t>
            </a:r>
          </a:p>
          <a:p>
            <a:pPr lvl="0">
              <a:lnSpc>
                <a:spcPts val="2400"/>
              </a:lnSpc>
            </a:pPr>
            <a:r>
              <a:rPr lang="en-US" altLang="ko-KR" sz="1600" dirty="0">
                <a:solidFill>
                  <a:prstClr val="black"/>
                </a:solidFill>
              </a:rPr>
              <a:t>      - name: shared-data</a:t>
            </a:r>
          </a:p>
          <a:p>
            <a:pPr lvl="0">
              <a:lnSpc>
                <a:spcPts val="2400"/>
              </a:lnSpc>
            </a:pPr>
            <a:r>
              <a:rPr lang="en-US" altLang="ko-KR" sz="1600" dirty="0">
                <a:solidFill>
                  <a:prstClr val="black"/>
                </a:solidFill>
              </a:rPr>
              <a:t>        </a:t>
            </a:r>
            <a:r>
              <a:rPr lang="en-US" altLang="ko-KR" sz="1600" dirty="0" err="1">
                <a:solidFill>
                  <a:prstClr val="black"/>
                </a:solidFill>
              </a:rPr>
              <a:t>hostPath</a:t>
            </a:r>
            <a:r>
              <a:rPr lang="en-US" altLang="ko-KR" sz="1600" dirty="0">
                <a:solidFill>
                  <a:prstClr val="black"/>
                </a:solidFill>
              </a:rPr>
              <a:t>:</a:t>
            </a:r>
          </a:p>
          <a:p>
            <a:pPr lvl="0">
              <a:lnSpc>
                <a:spcPts val="2400"/>
              </a:lnSpc>
            </a:pPr>
            <a:r>
              <a:rPr lang="en-US" altLang="ko-KR" sz="1600" dirty="0">
                <a:solidFill>
                  <a:prstClr val="black"/>
                </a:solidFill>
              </a:rPr>
              <a:t>          path: /</a:t>
            </a:r>
            <a:r>
              <a:rPr lang="en-US" altLang="ko-KR" sz="1600" dirty="0" smtClean="0">
                <a:solidFill>
                  <a:prstClr val="black"/>
                </a:solidFill>
              </a:rPr>
              <a:t>home/</a:t>
            </a:r>
            <a:r>
              <a:rPr lang="en-US" altLang="ko-KR" sz="1600" dirty="0" err="1" smtClean="0">
                <a:solidFill>
                  <a:prstClr val="black"/>
                </a:solidFill>
              </a:rPr>
              <a:t>hy</a:t>
            </a:r>
            <a:r>
              <a:rPr lang="en-US" altLang="ko-KR" sz="1600" dirty="0" smtClean="0">
                <a:solidFill>
                  <a:prstClr val="black"/>
                </a:solidFill>
              </a:rPr>
              <a:t>/data     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pPr lvl="0">
              <a:lnSpc>
                <a:spcPts val="2400"/>
              </a:lnSpc>
            </a:pPr>
            <a:r>
              <a:rPr lang="en-US" altLang="ko-KR" sz="1600" dirty="0">
                <a:solidFill>
                  <a:prstClr val="black"/>
                </a:solidFill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</a:rPr>
              <a:t>         type</a:t>
            </a:r>
            <a:r>
              <a:rPr lang="en-US" altLang="ko-KR" sz="1600" dirty="0">
                <a:solidFill>
                  <a:prstClr val="black"/>
                </a:solidFill>
              </a:rPr>
              <a:t>: Directory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506820" y="1727100"/>
            <a:ext cx="0" cy="4160553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6117021" y="3452648"/>
            <a:ext cx="3452648" cy="851338"/>
          </a:xfrm>
          <a:prstGeom prst="roundRect">
            <a:avLst>
              <a:gd name="adj" fmla="val 9260"/>
            </a:avLst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5990510" y="4354223"/>
            <a:ext cx="2937501" cy="1533430"/>
          </a:xfrm>
          <a:prstGeom prst="roundRect">
            <a:avLst>
              <a:gd name="adj" fmla="val 9260"/>
            </a:avLst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9925022" y="4951661"/>
            <a:ext cx="1886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accent6"/>
                </a:solidFill>
              </a:rPr>
              <a:t>로컬 디렉토리</a:t>
            </a:r>
            <a:endParaRPr lang="ko-KR" altLang="en-US" sz="1600" b="1">
              <a:solidFill>
                <a:schemeClr val="accent6"/>
              </a:solidFill>
            </a:endParaRPr>
          </a:p>
        </p:txBody>
      </p:sp>
      <p:cxnSp>
        <p:nvCxnSpPr>
          <p:cNvPr id="25" name="직선 연결선 24"/>
          <p:cNvCxnSpPr>
            <a:endCxn id="21" idx="1"/>
          </p:cNvCxnSpPr>
          <p:nvPr/>
        </p:nvCxnSpPr>
        <p:spPr>
          <a:xfrm flipV="1">
            <a:off x="8888280" y="5120938"/>
            <a:ext cx="1036742" cy="2814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6314624" y="5261687"/>
            <a:ext cx="2089968" cy="300254"/>
          </a:xfrm>
          <a:prstGeom prst="roundRect">
            <a:avLst>
              <a:gd name="adj" fmla="val 9260"/>
            </a:avLst>
          </a:prstGeom>
          <a:noFill/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9804658" y="3687621"/>
            <a:ext cx="238734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accent2"/>
                </a:solidFill>
              </a:rPr>
              <a:t>컨테이너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 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디렉토리</a:t>
            </a:r>
            <a:endParaRPr lang="ko-KR" altLang="en-US" sz="1600" b="1" dirty="0">
              <a:solidFill>
                <a:schemeClr val="accent2"/>
              </a:solidFill>
            </a:endParaRPr>
          </a:p>
        </p:txBody>
      </p:sp>
      <p:cxnSp>
        <p:nvCxnSpPr>
          <p:cNvPr id="40" name="직선 연결선 39"/>
          <p:cNvCxnSpPr>
            <a:stCxn id="41" idx="0"/>
            <a:endCxn id="39" idx="1"/>
          </p:cNvCxnSpPr>
          <p:nvPr/>
        </p:nvCxnSpPr>
        <p:spPr>
          <a:xfrm flipV="1">
            <a:off x="7940966" y="3856898"/>
            <a:ext cx="1863692" cy="18138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6312263" y="4038283"/>
            <a:ext cx="3257406" cy="281885"/>
          </a:xfrm>
          <a:prstGeom prst="roundRect">
            <a:avLst>
              <a:gd name="adj" fmla="val 9260"/>
            </a:avLst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7587766" y="1016515"/>
            <a:ext cx="3854935" cy="1446879"/>
            <a:chOff x="3657599" y="4037428"/>
            <a:chExt cx="4389121" cy="1941342"/>
          </a:xfrm>
        </p:grpSpPr>
        <p:pic>
          <p:nvPicPr>
            <p:cNvPr id="28" name="Picture 2" descr="Hostpath volume in Kubernetes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5" t="21767" r="12059" b="11106"/>
            <a:stretch/>
          </p:blipFill>
          <p:spPr bwMode="auto">
            <a:xfrm>
              <a:off x="3657599" y="4037428"/>
              <a:ext cx="4389121" cy="1941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모서리가 둥근 직사각형 28"/>
            <p:cNvSpPr/>
            <p:nvPr/>
          </p:nvSpPr>
          <p:spPr>
            <a:xfrm>
              <a:off x="4244968" y="4692283"/>
              <a:ext cx="1608463" cy="595813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401499" y="5233624"/>
              <a:ext cx="1295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accent2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container</a:t>
              </a:r>
              <a:endParaRPr lang="ko-KR" altLang="en-US" sz="1600" dirty="0">
                <a:solidFill>
                  <a:schemeClr val="accent2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29047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022429" y="26623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i="1" kern="0" dirty="0" smtClean="0">
                <a:solidFill>
                  <a:prstClr val="white"/>
                </a:solidFill>
              </a:rPr>
              <a:t>Ingress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571500" y="26623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 smtClean="0">
                <a:solidFill>
                  <a:srgbClr val="44546A">
                    <a:lumMod val="50000"/>
                  </a:srgbClr>
                </a:solidFill>
              </a:rPr>
              <a:t>07</a:t>
            </a:r>
            <a:endParaRPr lang="en-US" altLang="ko-KR" sz="1600" b="1" kern="0" dirty="0">
              <a:solidFill>
                <a:srgbClr val="44546A">
                  <a:lumMod val="50000"/>
                </a:srgbClr>
              </a:solidFill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6F24F11-2A97-8EDE-915F-EC1E8DCE2A7E}"/>
              </a:ext>
            </a:extLst>
          </p:cNvPr>
          <p:cNvGrpSpPr/>
          <p:nvPr/>
        </p:nvGrpSpPr>
        <p:grpSpPr>
          <a:xfrm rot="16200000">
            <a:off x="4561858" y="641041"/>
            <a:ext cx="2715080" cy="5480764"/>
            <a:chOff x="5033983" y="1702462"/>
            <a:chExt cx="2132115" cy="4303962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52905D41-F1A2-C28F-4D0D-3D3B1491C7E4}"/>
                </a:ext>
              </a:extLst>
            </p:cNvPr>
            <p:cNvGrpSpPr/>
            <p:nvPr/>
          </p:nvGrpSpPr>
          <p:grpSpPr>
            <a:xfrm>
              <a:off x="5033983" y="2381317"/>
              <a:ext cx="2132115" cy="867485"/>
              <a:chOff x="3497283" y="2025717"/>
              <a:chExt cx="2132115" cy="867485"/>
            </a:xfrm>
          </p:grpSpPr>
          <p:sp>
            <p:nvSpPr>
              <p:cNvPr id="48" name="양쪽 모서리가 둥근 사각형 18">
                <a:extLst>
                  <a:ext uri="{FF2B5EF4-FFF2-40B4-BE49-F238E27FC236}">
                    <a16:creationId xmlns:a16="http://schemas.microsoft.com/office/drawing/2014/main" id="{2BB059FE-800E-5824-D8C0-FB6BA1F94D8F}"/>
                  </a:ext>
                </a:extLst>
              </p:cNvPr>
              <p:cNvSpPr/>
              <p:nvPr/>
            </p:nvSpPr>
            <p:spPr>
              <a:xfrm rot="16200000">
                <a:off x="3417179" y="2105821"/>
                <a:ext cx="252001" cy="91793"/>
              </a:xfrm>
              <a:prstGeom prst="round2SameRect">
                <a:avLst>
                  <a:gd name="adj1" fmla="val 22901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68000"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양쪽 모서리가 둥근 사각형 22">
                <a:extLst>
                  <a:ext uri="{FF2B5EF4-FFF2-40B4-BE49-F238E27FC236}">
                    <a16:creationId xmlns:a16="http://schemas.microsoft.com/office/drawing/2014/main" id="{D2EDA8CE-266C-24C2-8468-0D4F326DD09D}"/>
                  </a:ext>
                </a:extLst>
              </p:cNvPr>
              <p:cNvSpPr/>
              <p:nvPr/>
            </p:nvSpPr>
            <p:spPr>
              <a:xfrm rot="16200000">
                <a:off x="3417179" y="2413562"/>
                <a:ext cx="252001" cy="91793"/>
              </a:xfrm>
              <a:prstGeom prst="round2SameRect">
                <a:avLst>
                  <a:gd name="adj1" fmla="val 22901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68000"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양쪽 모서리가 둥근 사각형 23">
                <a:extLst>
                  <a:ext uri="{FF2B5EF4-FFF2-40B4-BE49-F238E27FC236}">
                    <a16:creationId xmlns:a16="http://schemas.microsoft.com/office/drawing/2014/main" id="{6737C06E-FB73-C456-0514-EC216FAA9945}"/>
                  </a:ext>
                </a:extLst>
              </p:cNvPr>
              <p:cNvSpPr/>
              <p:nvPr/>
            </p:nvSpPr>
            <p:spPr>
              <a:xfrm rot="16200000">
                <a:off x="3417179" y="2721305"/>
                <a:ext cx="252001" cy="91793"/>
              </a:xfrm>
              <a:prstGeom prst="round2SameRect">
                <a:avLst>
                  <a:gd name="adj1" fmla="val 22901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68000"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양쪽 모서리가 둥근 사각형 24">
                <a:extLst>
                  <a:ext uri="{FF2B5EF4-FFF2-40B4-BE49-F238E27FC236}">
                    <a16:creationId xmlns:a16="http://schemas.microsoft.com/office/drawing/2014/main" id="{324ED378-59F9-D524-49D2-797C0A1C835D}"/>
                  </a:ext>
                </a:extLst>
              </p:cNvPr>
              <p:cNvSpPr/>
              <p:nvPr/>
            </p:nvSpPr>
            <p:spPr>
              <a:xfrm rot="16200000">
                <a:off x="5237417" y="2335737"/>
                <a:ext cx="576000" cy="207963"/>
              </a:xfrm>
              <a:prstGeom prst="round2SameRect">
                <a:avLst>
                  <a:gd name="adj1" fmla="val 0"/>
                  <a:gd name="adj2" fmla="val 33962"/>
                </a:avLst>
              </a:prstGeom>
              <a:solidFill>
                <a:schemeClr val="tx1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68000"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모서리가 둥근 직사각형 16">
              <a:extLst>
                <a:ext uri="{FF2B5EF4-FFF2-40B4-BE49-F238E27FC236}">
                  <a16:creationId xmlns:a16="http://schemas.microsoft.com/office/drawing/2014/main" id="{577A0309-DBBB-14A6-59B8-FDCA5BF0F508}"/>
                </a:ext>
              </a:extLst>
            </p:cNvPr>
            <p:cNvSpPr/>
            <p:nvPr/>
          </p:nvSpPr>
          <p:spPr>
            <a:xfrm>
              <a:off x="5071500" y="1702462"/>
              <a:ext cx="2017824" cy="4303962"/>
            </a:xfrm>
            <a:prstGeom prst="roundRect">
              <a:avLst>
                <a:gd name="adj" fmla="val 12658"/>
              </a:avLst>
            </a:prstGeom>
            <a:solidFill>
              <a:srgbClr val="1486F9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lIns="468000" rtlCol="0" anchor="ctr"/>
            <a:lstStyle/>
            <a:p>
              <a:pPr marL="1714500" lvl="3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4000" b="1" i="1" dirty="0" smtClean="0">
                  <a:solidFill>
                    <a:prstClr val="white"/>
                  </a:solidFill>
                  <a:latin typeface="Comic Sans MS" panose="030F0702030302020204" pitchFamily="66" charset="0"/>
                </a:rPr>
                <a:t>Ingress</a:t>
              </a:r>
              <a:endParaRPr lang="ko-KR" altLang="en-US" sz="4000" b="1" i="1" dirty="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42751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022429" y="26623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i="1" kern="0" dirty="0" smtClean="0">
                <a:solidFill>
                  <a:prstClr val="white"/>
                </a:solidFill>
              </a:rPr>
              <a:t>Ingress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571500" y="26623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 smtClean="0">
                <a:solidFill>
                  <a:srgbClr val="44546A">
                    <a:lumMod val="50000"/>
                  </a:srgbClr>
                </a:solidFill>
              </a:rPr>
              <a:t>07</a:t>
            </a:r>
            <a:endParaRPr lang="en-US" altLang="ko-KR" sz="1600" b="1" kern="0" dirty="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931500" y="5455011"/>
            <a:ext cx="1461569" cy="605901"/>
          </a:xfrm>
          <a:prstGeom prst="roundRect">
            <a:avLst>
              <a:gd name="adj" fmla="val 6939"/>
            </a:avLst>
          </a:prstGeom>
          <a:solidFill>
            <a:srgbClr val="E2F0D9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0" dirty="0" smtClean="0">
                <a:solidFill>
                  <a:schemeClr val="tx1"/>
                </a:solidFill>
                <a:latin typeface="Franklin Gothic Medium" panose="020B0603020102020204" pitchFamily="34" charset="0"/>
                <a:ea typeface="맑은 고딕" panose="020B0503020000020004" pitchFamily="50" charset="-127"/>
              </a:rPr>
              <a:t>Deployment A</a:t>
            </a:r>
            <a:endParaRPr kumimoji="0" lang="ko-KR" altLang="en-US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676622" y="5455011"/>
            <a:ext cx="1461569" cy="605901"/>
          </a:xfrm>
          <a:prstGeom prst="roundRect">
            <a:avLst>
              <a:gd name="adj" fmla="val 6939"/>
            </a:avLst>
          </a:prstGeom>
          <a:solidFill>
            <a:srgbClr val="E2F0D9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lvl="0" algn="ctr"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Franklin Gothic Medium" panose="020B0603020102020204" pitchFamily="34" charset="0"/>
              </a:rPr>
              <a:t>Deployment B</a:t>
            </a:r>
            <a:endParaRPr lang="ko-KR" altLang="en-US" dirty="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421744" y="5455011"/>
            <a:ext cx="1461569" cy="605901"/>
          </a:xfrm>
          <a:prstGeom prst="roundRect">
            <a:avLst>
              <a:gd name="adj" fmla="val 6939"/>
            </a:avLst>
          </a:prstGeom>
          <a:solidFill>
            <a:srgbClr val="E2F0D9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lvl="0" algn="ctr"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Franklin Gothic Medium" panose="020B0603020102020204" pitchFamily="34" charset="0"/>
              </a:rPr>
              <a:t>Deployment C</a:t>
            </a:r>
            <a:endParaRPr lang="ko-KR" altLang="en-US" dirty="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1039780" y="4092598"/>
            <a:ext cx="1259990" cy="603394"/>
          </a:xfrm>
          <a:prstGeom prst="roundRect">
            <a:avLst>
              <a:gd name="adj" fmla="val 6939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Service A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6" name="직선 화살표 연결선 35"/>
          <p:cNvCxnSpPr>
            <a:stCxn id="34" idx="2"/>
            <a:endCxn id="22" idx="0"/>
          </p:cNvCxnSpPr>
          <p:nvPr/>
        </p:nvCxnSpPr>
        <p:spPr>
          <a:xfrm flipH="1">
            <a:off x="1662285" y="4695992"/>
            <a:ext cx="7490" cy="759019"/>
          </a:xfrm>
          <a:prstGeom prst="straightConnector1">
            <a:avLst/>
          </a:prstGeom>
          <a:ln>
            <a:solidFill>
              <a:srgbClr val="FF5D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모서리가 둥근 직사각형 43"/>
          <p:cNvSpPr/>
          <p:nvPr/>
        </p:nvSpPr>
        <p:spPr>
          <a:xfrm>
            <a:off x="2784902" y="4092598"/>
            <a:ext cx="1259990" cy="603394"/>
          </a:xfrm>
          <a:prstGeom prst="roundRect">
            <a:avLst>
              <a:gd name="adj" fmla="val 6939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Service B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2" name="직선 화살표 연결선 51"/>
          <p:cNvCxnSpPr>
            <a:stCxn id="44" idx="2"/>
            <a:endCxn id="25" idx="0"/>
          </p:cNvCxnSpPr>
          <p:nvPr/>
        </p:nvCxnSpPr>
        <p:spPr>
          <a:xfrm flipH="1">
            <a:off x="3407407" y="4695992"/>
            <a:ext cx="7490" cy="759019"/>
          </a:xfrm>
          <a:prstGeom prst="straightConnector1">
            <a:avLst/>
          </a:prstGeom>
          <a:ln>
            <a:solidFill>
              <a:srgbClr val="FF5D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모서리가 둥근 직사각형 52"/>
          <p:cNvSpPr/>
          <p:nvPr/>
        </p:nvSpPr>
        <p:spPr>
          <a:xfrm>
            <a:off x="4530024" y="4092598"/>
            <a:ext cx="1259990" cy="603394"/>
          </a:xfrm>
          <a:prstGeom prst="roundRect">
            <a:avLst>
              <a:gd name="adj" fmla="val 6939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Service C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4" name="직선 화살표 연결선 53"/>
          <p:cNvCxnSpPr>
            <a:stCxn id="53" idx="2"/>
            <a:endCxn id="28" idx="0"/>
          </p:cNvCxnSpPr>
          <p:nvPr/>
        </p:nvCxnSpPr>
        <p:spPr>
          <a:xfrm flipH="1">
            <a:off x="5152529" y="4695992"/>
            <a:ext cx="7490" cy="759019"/>
          </a:xfrm>
          <a:prstGeom prst="straightConnector1">
            <a:avLst/>
          </a:prstGeom>
          <a:ln>
            <a:solidFill>
              <a:srgbClr val="FF5D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endCxn id="34" idx="0"/>
          </p:cNvCxnSpPr>
          <p:nvPr/>
        </p:nvCxnSpPr>
        <p:spPr>
          <a:xfrm>
            <a:off x="1669775" y="3746330"/>
            <a:ext cx="0" cy="346268"/>
          </a:xfrm>
          <a:prstGeom prst="straightConnector1">
            <a:avLst/>
          </a:prstGeom>
          <a:ln>
            <a:solidFill>
              <a:srgbClr val="FF5D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endCxn id="44" idx="0"/>
          </p:cNvCxnSpPr>
          <p:nvPr/>
        </p:nvCxnSpPr>
        <p:spPr>
          <a:xfrm>
            <a:off x="3414897" y="2666790"/>
            <a:ext cx="0" cy="1425808"/>
          </a:xfrm>
          <a:prstGeom prst="straightConnector1">
            <a:avLst/>
          </a:prstGeom>
          <a:ln>
            <a:solidFill>
              <a:srgbClr val="FF5D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endCxn id="53" idx="0"/>
          </p:cNvCxnSpPr>
          <p:nvPr/>
        </p:nvCxnSpPr>
        <p:spPr>
          <a:xfrm>
            <a:off x="5160019" y="3746330"/>
            <a:ext cx="0" cy="346268"/>
          </a:xfrm>
          <a:prstGeom prst="straightConnector1">
            <a:avLst/>
          </a:prstGeom>
          <a:ln>
            <a:solidFill>
              <a:srgbClr val="FF5D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 flipV="1">
            <a:off x="1669775" y="3746330"/>
            <a:ext cx="3490244" cy="18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그림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010" y="1622693"/>
            <a:ext cx="961774" cy="1099170"/>
          </a:xfrm>
          <a:prstGeom prst="rect">
            <a:avLst/>
          </a:prstGeom>
        </p:spPr>
      </p:pic>
      <p:sp>
        <p:nvSpPr>
          <p:cNvPr id="76" name="모서리가 둥근 직사각형 75"/>
          <p:cNvSpPr/>
          <p:nvPr/>
        </p:nvSpPr>
        <p:spPr>
          <a:xfrm>
            <a:off x="7978665" y="5437889"/>
            <a:ext cx="1461569" cy="605901"/>
          </a:xfrm>
          <a:prstGeom prst="roundRect">
            <a:avLst>
              <a:gd name="adj" fmla="val 6939"/>
            </a:avLst>
          </a:prstGeom>
          <a:solidFill>
            <a:schemeClr val="accent6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lvl="0" algn="ctr"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Franklin Gothic Medium" panose="020B0603020102020204" pitchFamily="34" charset="0"/>
              </a:rPr>
              <a:t>Deployment B</a:t>
            </a:r>
            <a:endParaRPr lang="ko-KR" altLang="en-US" dirty="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9723787" y="5437889"/>
            <a:ext cx="1461569" cy="605901"/>
          </a:xfrm>
          <a:prstGeom prst="roundRect">
            <a:avLst>
              <a:gd name="adj" fmla="val 6939"/>
            </a:avLst>
          </a:prstGeom>
          <a:solidFill>
            <a:schemeClr val="accent6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lvl="0" algn="ctr"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Franklin Gothic Medium" panose="020B0603020102020204" pitchFamily="34" charset="0"/>
              </a:rPr>
              <a:t>Deployment C</a:t>
            </a:r>
            <a:endParaRPr lang="ko-KR" altLang="en-US" dirty="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6334333" y="4075476"/>
            <a:ext cx="1259990" cy="603394"/>
          </a:xfrm>
          <a:prstGeom prst="roundRect">
            <a:avLst>
              <a:gd name="adj" fmla="val 6939"/>
            </a:avLst>
          </a:prstGeom>
          <a:solidFill>
            <a:schemeClr val="accent4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Service A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9" name="직선 화살표 연결선 78"/>
          <p:cNvCxnSpPr>
            <a:stCxn id="78" idx="2"/>
            <a:endCxn id="89" idx="0"/>
          </p:cNvCxnSpPr>
          <p:nvPr/>
        </p:nvCxnSpPr>
        <p:spPr>
          <a:xfrm>
            <a:off x="6964328" y="4678870"/>
            <a:ext cx="11392" cy="759018"/>
          </a:xfrm>
          <a:prstGeom prst="straightConnector1">
            <a:avLst/>
          </a:prstGeom>
          <a:ln>
            <a:solidFill>
              <a:srgbClr val="FF5D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모서리가 둥근 직사각형 79"/>
          <p:cNvSpPr/>
          <p:nvPr/>
        </p:nvSpPr>
        <p:spPr>
          <a:xfrm>
            <a:off x="8079455" y="4075476"/>
            <a:ext cx="1259990" cy="603394"/>
          </a:xfrm>
          <a:prstGeom prst="roundRect">
            <a:avLst>
              <a:gd name="adj" fmla="val 6939"/>
            </a:avLst>
          </a:prstGeom>
          <a:solidFill>
            <a:schemeClr val="accent4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Service B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1" name="직선 화살표 연결선 80"/>
          <p:cNvCxnSpPr>
            <a:stCxn id="80" idx="2"/>
            <a:endCxn id="76" idx="0"/>
          </p:cNvCxnSpPr>
          <p:nvPr/>
        </p:nvCxnSpPr>
        <p:spPr>
          <a:xfrm>
            <a:off x="8709450" y="4678870"/>
            <a:ext cx="0" cy="759019"/>
          </a:xfrm>
          <a:prstGeom prst="straightConnector1">
            <a:avLst/>
          </a:prstGeom>
          <a:ln>
            <a:solidFill>
              <a:srgbClr val="FF5D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모서리가 둥근 직사각형 81"/>
          <p:cNvSpPr/>
          <p:nvPr/>
        </p:nvSpPr>
        <p:spPr>
          <a:xfrm>
            <a:off x="9824577" y="4075476"/>
            <a:ext cx="1259990" cy="603394"/>
          </a:xfrm>
          <a:prstGeom prst="roundRect">
            <a:avLst>
              <a:gd name="adj" fmla="val 6939"/>
            </a:avLst>
          </a:prstGeom>
          <a:solidFill>
            <a:schemeClr val="accent4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Service C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3" name="직선 화살표 연결선 82"/>
          <p:cNvCxnSpPr>
            <a:stCxn id="82" idx="2"/>
            <a:endCxn id="77" idx="0"/>
          </p:cNvCxnSpPr>
          <p:nvPr/>
        </p:nvCxnSpPr>
        <p:spPr>
          <a:xfrm>
            <a:off x="10454572" y="4678870"/>
            <a:ext cx="0" cy="759019"/>
          </a:xfrm>
          <a:prstGeom prst="straightConnector1">
            <a:avLst/>
          </a:prstGeom>
          <a:ln>
            <a:solidFill>
              <a:srgbClr val="FF5D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endCxn id="78" idx="0"/>
          </p:cNvCxnSpPr>
          <p:nvPr/>
        </p:nvCxnSpPr>
        <p:spPr>
          <a:xfrm>
            <a:off x="6964328" y="3742100"/>
            <a:ext cx="0" cy="333376"/>
          </a:xfrm>
          <a:prstGeom prst="straightConnector1">
            <a:avLst/>
          </a:prstGeom>
          <a:ln>
            <a:solidFill>
              <a:srgbClr val="FF5D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endCxn id="80" idx="0"/>
          </p:cNvCxnSpPr>
          <p:nvPr/>
        </p:nvCxnSpPr>
        <p:spPr>
          <a:xfrm>
            <a:off x="8709450" y="2649668"/>
            <a:ext cx="0" cy="1425808"/>
          </a:xfrm>
          <a:prstGeom prst="straightConnector1">
            <a:avLst/>
          </a:prstGeom>
          <a:ln>
            <a:solidFill>
              <a:srgbClr val="FF5D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endCxn id="82" idx="0"/>
          </p:cNvCxnSpPr>
          <p:nvPr/>
        </p:nvCxnSpPr>
        <p:spPr>
          <a:xfrm>
            <a:off x="10454572" y="3742100"/>
            <a:ext cx="0" cy="333376"/>
          </a:xfrm>
          <a:prstGeom prst="straightConnector1">
            <a:avLst/>
          </a:prstGeom>
          <a:ln>
            <a:solidFill>
              <a:srgbClr val="FF5D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 flipV="1">
            <a:off x="6964328" y="3742100"/>
            <a:ext cx="3490244" cy="18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그림 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563" y="1622693"/>
            <a:ext cx="961774" cy="1099170"/>
          </a:xfrm>
          <a:prstGeom prst="rect">
            <a:avLst/>
          </a:prstGeom>
        </p:spPr>
      </p:pic>
      <p:sp>
        <p:nvSpPr>
          <p:cNvPr id="89" name="모서리가 둥근 직사각형 88"/>
          <p:cNvSpPr/>
          <p:nvPr/>
        </p:nvSpPr>
        <p:spPr>
          <a:xfrm>
            <a:off x="6244935" y="5437888"/>
            <a:ext cx="1461569" cy="605901"/>
          </a:xfrm>
          <a:prstGeom prst="roundRect">
            <a:avLst>
              <a:gd name="adj" fmla="val 6939"/>
            </a:avLst>
          </a:prstGeom>
          <a:solidFill>
            <a:schemeClr val="accent6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0" dirty="0" smtClean="0">
                <a:solidFill>
                  <a:schemeClr val="tx1"/>
                </a:solidFill>
                <a:latin typeface="Franklin Gothic Medium" panose="020B0603020102020204" pitchFamily="34" charset="0"/>
                <a:ea typeface="맑은 고딕" panose="020B0503020000020004" pitchFamily="50" charset="-127"/>
              </a:rPr>
              <a:t>Deployment A</a:t>
            </a:r>
            <a:endParaRPr kumimoji="0" lang="ko-KR" altLang="en-US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838201" y="3013700"/>
            <a:ext cx="5153393" cy="3240000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/>
          <p:cNvSpPr/>
          <p:nvPr/>
        </p:nvSpPr>
        <p:spPr>
          <a:xfrm>
            <a:off x="6162966" y="3013700"/>
            <a:ext cx="5153393" cy="3240000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7390904" y="2862220"/>
            <a:ext cx="2637089" cy="406441"/>
          </a:xfrm>
          <a:prstGeom prst="roundRect">
            <a:avLst>
              <a:gd name="adj" fmla="val 6939"/>
            </a:avLst>
          </a:prstGeom>
          <a:solidFill>
            <a:srgbClr val="00B0F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Ingress Controller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230285" y="1133423"/>
            <a:ext cx="407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각각의 서비스 주소로 </a:t>
            </a:r>
            <a:r>
              <a:rPr lang="ko-KR" altLang="en-US" i="1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접속해야 되네</a:t>
            </a:r>
            <a:r>
              <a:rPr lang="en-US" altLang="ko-KR" i="1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….</a:t>
            </a:r>
            <a:r>
              <a:rPr lang="ko-KR" altLang="en-US" i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i="1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</a:t>
            </a:r>
            <a:endParaRPr lang="ko-KR" altLang="en-US" i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6834575" y="1133423"/>
            <a:ext cx="3810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하나의 대표 </a:t>
            </a:r>
            <a:r>
              <a:rPr lang="en-US" altLang="ko-KR" i="1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URL</a:t>
            </a:r>
            <a:r>
              <a:rPr lang="ko-KR" altLang="en-US" i="1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 접근할 수 있어</a:t>
            </a:r>
            <a:r>
              <a:rPr lang="en-US" altLang="ko-KR" i="1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! </a:t>
            </a:r>
            <a:r>
              <a:rPr lang="en-US" altLang="ko-KR" i="1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</a:t>
            </a:r>
            <a:endParaRPr lang="ko-KR" altLang="en-US" i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6915967" y="3711476"/>
            <a:ext cx="686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/a</a:t>
            </a:r>
            <a:endParaRPr lang="ko-KR" altLang="en-US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604555" y="3711476"/>
            <a:ext cx="686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/b</a:t>
            </a:r>
            <a:endParaRPr lang="ko-KR" altLang="en-US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0377833" y="3711476"/>
            <a:ext cx="686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/c</a:t>
            </a:r>
            <a:endParaRPr lang="ko-KR" altLang="en-US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9197044" y="2480623"/>
            <a:ext cx="2418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www.main-url.com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1479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022429" y="26623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i="1" kern="0" dirty="0" smtClean="0">
                <a:solidFill>
                  <a:prstClr val="white"/>
                </a:solidFill>
              </a:rPr>
              <a:t>Ingress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571500" y="26623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 smtClean="0">
                <a:solidFill>
                  <a:srgbClr val="44546A">
                    <a:lumMod val="50000"/>
                  </a:srgbClr>
                </a:solidFill>
              </a:rPr>
              <a:t>07</a:t>
            </a:r>
            <a:endParaRPr lang="en-US" altLang="ko-KR" sz="1600" b="1" kern="0" dirty="0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12422"/>
          <a:stretch/>
        </p:blipFill>
        <p:spPr>
          <a:xfrm>
            <a:off x="850901" y="2192679"/>
            <a:ext cx="10368967" cy="313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9824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022429" y="26623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</a:rPr>
              <a:t>k8s </a:t>
            </a:r>
            <a:r>
              <a:rPr lang="ko-KR" altLang="en-US" b="1" i="1" kern="0" dirty="0">
                <a:solidFill>
                  <a:prstClr val="white"/>
                </a:solidFill>
              </a:rPr>
              <a:t>기본 </a:t>
            </a:r>
            <a:r>
              <a:rPr lang="en-US" altLang="ko-KR" b="1" i="1" kern="0" dirty="0">
                <a:solidFill>
                  <a:prstClr val="white"/>
                </a:solidFill>
              </a:rPr>
              <a:t>objects </a:t>
            </a:r>
            <a:r>
              <a:rPr lang="ko-KR" altLang="en-US" b="1" i="1" kern="0" dirty="0">
                <a:solidFill>
                  <a:prstClr val="white"/>
                </a:solidFill>
              </a:rPr>
              <a:t>실습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571500" y="26623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 smtClean="0">
                <a:solidFill>
                  <a:srgbClr val="44546A">
                    <a:lumMod val="50000"/>
                  </a:srgbClr>
                </a:solidFill>
              </a:rPr>
              <a:t>04</a:t>
            </a:r>
            <a:endParaRPr lang="en-US" altLang="ko-KR" sz="1600" b="1" kern="0" dirty="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34266" y="1866800"/>
            <a:ext cx="41234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i="1" dirty="0" smtClean="0">
                <a:solidFill>
                  <a:srgbClr val="127CEA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Ingress</a:t>
            </a:r>
            <a:endParaRPr lang="ko-KR" altLang="en-US" sz="6000" i="1" dirty="0">
              <a:solidFill>
                <a:srgbClr val="127CEA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62285" y="3584033"/>
            <a:ext cx="88355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클러스터 외부에서 내부 서비스로 </a:t>
            </a:r>
            <a:r>
              <a:rPr lang="ko-KR" altLang="en-US" sz="3200" dirty="0" smtClean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접근하는</a:t>
            </a:r>
            <a:endParaRPr lang="en-US" altLang="ko-KR" sz="3200" dirty="0" smtClean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HTTP</a:t>
            </a:r>
            <a:r>
              <a:rPr lang="en-US" altLang="ko-KR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, HTTPS </a:t>
            </a:r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요청들을 어떻게 </a:t>
            </a:r>
            <a:r>
              <a:rPr lang="ko-KR" altLang="en-US" sz="3200" dirty="0" smtClean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처리할지</a:t>
            </a:r>
            <a:endParaRPr lang="en-US" altLang="ko-KR" sz="3200" dirty="0" smtClean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dirty="0" smtClean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정의해 둔 </a:t>
            </a:r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규칙들의 모음</a:t>
            </a:r>
          </a:p>
        </p:txBody>
      </p:sp>
      <p:pic>
        <p:nvPicPr>
          <p:cNvPr id="1026" name="Picture 2" descr="https://cdn-icons-png.flaticon.com/512/7350/73507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489" y="3423628"/>
            <a:ext cx="801956" cy="80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-icons-png.flaticon.com/512/7350/7350738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654" y="3403580"/>
            <a:ext cx="842052" cy="84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0301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022429" y="26623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i="1" kern="0" dirty="0" smtClean="0">
                <a:solidFill>
                  <a:prstClr val="white"/>
                </a:solidFill>
              </a:rPr>
              <a:t>Ingress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571500" y="26623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 smtClean="0">
                <a:solidFill>
                  <a:srgbClr val="44546A">
                    <a:lumMod val="50000"/>
                  </a:srgbClr>
                </a:solidFill>
              </a:rPr>
              <a:t>07</a:t>
            </a:r>
            <a:endParaRPr lang="en-US" altLang="ko-KR" sz="1600" b="1" kern="0" dirty="0">
              <a:solidFill>
                <a:srgbClr val="44546A">
                  <a:lumMod val="50000"/>
                </a:srgbClr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022429" y="1201764"/>
            <a:ext cx="6471800" cy="4891393"/>
            <a:chOff x="2496281" y="1362307"/>
            <a:chExt cx="6471800" cy="4891393"/>
          </a:xfrm>
        </p:grpSpPr>
        <p:grpSp>
          <p:nvGrpSpPr>
            <p:cNvPr id="6" name="그룹 5"/>
            <p:cNvGrpSpPr/>
            <p:nvPr/>
          </p:nvGrpSpPr>
          <p:grpSpPr>
            <a:xfrm>
              <a:off x="2496281" y="1362307"/>
              <a:ext cx="6471800" cy="4891393"/>
              <a:chOff x="2496281" y="1362307"/>
              <a:chExt cx="6471800" cy="4891393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96281" y="1362307"/>
                <a:ext cx="6471800" cy="4891393"/>
              </a:xfrm>
              <a:prstGeom prst="rect">
                <a:avLst/>
              </a:prstGeom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4117413" y="3013700"/>
                <a:ext cx="968937" cy="276999"/>
              </a:xfrm>
              <a:prstGeom prst="rect">
                <a:avLst/>
              </a:prstGeom>
              <a:solidFill>
                <a:srgbClr val="EEEEEE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 smtClean="0"/>
                  <a:t>/</a:t>
                </a:r>
                <a:endParaRPr lang="ko-KR" altLang="en-US" sz="1200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490905" y="3013699"/>
                <a:ext cx="686750" cy="276999"/>
              </a:xfrm>
              <a:prstGeom prst="rect">
                <a:avLst/>
              </a:prstGeom>
              <a:solidFill>
                <a:srgbClr val="EEEEEE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 smtClean="0"/>
                  <a:t>/v2</a:t>
                </a:r>
                <a:endParaRPr lang="ko-KR" altLang="en-US" sz="1200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3838561" y="3428300"/>
              <a:ext cx="557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(web)</a:t>
              </a:r>
              <a:endParaRPr lang="ko-KR" alt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042193" y="3428300"/>
              <a:ext cx="7214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(web2)</a:t>
              </a:r>
              <a:endParaRPr lang="ko-KR" altLang="en-US" sz="1200" dirty="0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7602407" y="2828365"/>
            <a:ext cx="39043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외부에서 </a:t>
            </a:r>
            <a:r>
              <a:rPr lang="ko-KR" altLang="en-US" dirty="0" err="1"/>
              <a:t>접속가능한</a:t>
            </a:r>
            <a:r>
              <a:rPr lang="ko-KR" altLang="en-US" dirty="0"/>
              <a:t> </a:t>
            </a:r>
            <a:r>
              <a:rPr lang="en-US" altLang="ko-KR" dirty="0"/>
              <a:t>URL </a:t>
            </a:r>
            <a:r>
              <a:rPr lang="ko-KR" altLang="en-US" dirty="0"/>
              <a:t>사용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트래픽 </a:t>
            </a:r>
            <a:r>
              <a:rPr lang="ko-KR" altLang="en-US" dirty="0" err="1"/>
              <a:t>로드밸런싱</a:t>
            </a:r>
            <a:endParaRPr lang="ko-KR" alt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SSL </a:t>
            </a:r>
            <a:r>
              <a:rPr lang="ko-KR" altLang="en-US" dirty="0"/>
              <a:t>인증서 처리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도메인 기반 가상 호스팅 제공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21479" y="2307287"/>
            <a:ext cx="1650359" cy="276999"/>
          </a:xfrm>
          <a:prstGeom prst="rect">
            <a:avLst/>
          </a:prstGeom>
          <a:solidFill>
            <a:srgbClr val="EEEEEE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hello-world.info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289990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E5946EF-20D4-439C-A822-B4156F32CBDE}"/>
              </a:ext>
            </a:extLst>
          </p:cNvPr>
          <p:cNvSpPr/>
          <p:nvPr/>
        </p:nvSpPr>
        <p:spPr>
          <a:xfrm>
            <a:off x="1251481" y="978912"/>
            <a:ext cx="230943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noProof="0" dirty="0" smtClean="0">
                <a:solidFill>
                  <a:srgbClr val="127CEA"/>
                </a:solidFill>
                <a:latin typeface="맑은 고딕" panose="020F0502020204030204"/>
                <a:ea typeface="맑은 고딕" panose="020B0503020000020004" pitchFamily="50" charset="-127"/>
              </a:rPr>
              <a:t>example-</a:t>
            </a:r>
            <a:r>
              <a:rPr lang="en-US" altLang="ko-KR" sz="1600" b="1" noProof="0" dirty="0" err="1" smtClean="0">
                <a:solidFill>
                  <a:srgbClr val="127CEA"/>
                </a:solidFill>
                <a:latin typeface="맑은 고딕" panose="020F0502020204030204"/>
                <a:ea typeface="맑은 고딕" panose="020B0503020000020004" pitchFamily="50" charset="-127"/>
              </a:rPr>
              <a:t>ingress</a:t>
            </a:r>
            <a:r>
              <a:rPr kumimoji="0" lang="en-US" altLang="ko-KR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27CE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.yaml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401901" y="1422042"/>
            <a:ext cx="9167784" cy="4656571"/>
            <a:chOff x="-3439468" y="1484579"/>
            <a:chExt cx="7965431" cy="4656571"/>
          </a:xfrm>
        </p:grpSpPr>
        <p:sp>
          <p:nvSpPr>
            <p:cNvPr id="6" name="한쪽 모서리가 잘린 사각형 5"/>
            <p:cNvSpPr/>
            <p:nvPr/>
          </p:nvSpPr>
          <p:spPr>
            <a:xfrm>
              <a:off x="-3439468" y="1540575"/>
              <a:ext cx="7965431" cy="4600575"/>
            </a:xfrm>
            <a:prstGeom prst="snip1Rect">
              <a:avLst>
                <a:gd name="adj" fmla="val 17921"/>
              </a:avLst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사다리꼴 11"/>
            <p:cNvSpPr/>
            <p:nvPr/>
          </p:nvSpPr>
          <p:spPr>
            <a:xfrm rot="19883646">
              <a:off x="3776847" y="1484579"/>
              <a:ext cx="555800" cy="1126891"/>
            </a:xfrm>
            <a:prstGeom prst="trapezoid">
              <a:avLst>
                <a:gd name="adj" fmla="val 50000"/>
              </a:avLst>
            </a:prstGeom>
            <a:solidFill>
              <a:schemeClr val="bg2"/>
            </a:solidFill>
            <a:ln w="31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661756" y="1702017"/>
            <a:ext cx="47715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400"/>
              </a:lnSpc>
            </a:pPr>
            <a:r>
              <a:rPr lang="en-US" altLang="ko-KR" sz="1600" dirty="0" err="1">
                <a:solidFill>
                  <a:prstClr val="black"/>
                </a:solidFill>
              </a:rPr>
              <a:t>apiVersion</a:t>
            </a:r>
            <a:r>
              <a:rPr lang="en-US" altLang="ko-KR" sz="1600" dirty="0">
                <a:solidFill>
                  <a:prstClr val="black"/>
                </a:solidFill>
              </a:rPr>
              <a:t>: networking.k8s.io/v1</a:t>
            </a:r>
          </a:p>
          <a:p>
            <a:pPr lvl="0">
              <a:lnSpc>
                <a:spcPts val="2400"/>
              </a:lnSpc>
            </a:pPr>
            <a:r>
              <a:rPr lang="en-US" altLang="ko-KR" sz="1600" dirty="0">
                <a:solidFill>
                  <a:prstClr val="black"/>
                </a:solidFill>
              </a:rPr>
              <a:t>kind: Ingress</a:t>
            </a:r>
          </a:p>
          <a:p>
            <a:pPr lvl="0">
              <a:lnSpc>
                <a:spcPts val="2400"/>
              </a:lnSpc>
            </a:pPr>
            <a:r>
              <a:rPr lang="en-US" altLang="ko-KR" sz="1600" dirty="0">
                <a:solidFill>
                  <a:prstClr val="black"/>
                </a:solidFill>
              </a:rPr>
              <a:t>metadata:</a:t>
            </a:r>
          </a:p>
          <a:p>
            <a:pPr lvl="0">
              <a:lnSpc>
                <a:spcPts val="2400"/>
              </a:lnSpc>
            </a:pPr>
            <a:r>
              <a:rPr lang="en-US" altLang="ko-KR" sz="1600" dirty="0">
                <a:solidFill>
                  <a:prstClr val="black"/>
                </a:solidFill>
              </a:rPr>
              <a:t>  name: example-ingress</a:t>
            </a:r>
          </a:p>
          <a:p>
            <a:pPr lvl="0">
              <a:lnSpc>
                <a:spcPts val="2400"/>
              </a:lnSpc>
            </a:pPr>
            <a:r>
              <a:rPr lang="en-US" altLang="ko-KR" sz="1600" dirty="0">
                <a:solidFill>
                  <a:prstClr val="black"/>
                </a:solidFill>
              </a:rPr>
              <a:t>  annotations:</a:t>
            </a:r>
          </a:p>
          <a:p>
            <a:pPr lvl="0">
              <a:lnSpc>
                <a:spcPts val="2400"/>
              </a:lnSpc>
            </a:pPr>
            <a:r>
              <a:rPr lang="en-US" altLang="ko-KR" sz="1600" dirty="0">
                <a:solidFill>
                  <a:prstClr val="black"/>
                </a:solidFill>
              </a:rPr>
              <a:t>    nginx.ingress.kubernetes.io/rewrite-target: /$1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022429" y="26623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i="1" kern="0" dirty="0" smtClean="0">
                <a:solidFill>
                  <a:prstClr val="white"/>
                </a:solidFill>
              </a:rPr>
              <a:t>Ingress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28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571500" y="26623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 smtClean="0">
                <a:solidFill>
                  <a:srgbClr val="44546A">
                    <a:lumMod val="50000"/>
                  </a:srgbClr>
                </a:solidFill>
              </a:rPr>
              <a:t>07</a:t>
            </a:r>
            <a:endParaRPr lang="en-US" altLang="ko-KR" sz="1600" b="1" kern="0" dirty="0">
              <a:solidFill>
                <a:srgbClr val="44546A">
                  <a:lumMod val="50000"/>
                </a:srgbClr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293125" y="1607344"/>
            <a:ext cx="0" cy="4160553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336941" y="1607344"/>
            <a:ext cx="477152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600" dirty="0">
                <a:solidFill>
                  <a:prstClr val="black"/>
                </a:solidFill>
              </a:rPr>
              <a:t> rules:</a:t>
            </a:r>
          </a:p>
          <a:p>
            <a:pPr lvl="0"/>
            <a:r>
              <a:rPr lang="en-US" altLang="ko-KR" sz="1600" dirty="0">
                <a:solidFill>
                  <a:prstClr val="black"/>
                </a:solidFill>
              </a:rPr>
              <a:t>    - host: hello-world.info</a:t>
            </a:r>
          </a:p>
          <a:p>
            <a:pPr lvl="0"/>
            <a:r>
              <a:rPr lang="en-US" altLang="ko-KR" sz="1600" dirty="0">
                <a:solidFill>
                  <a:prstClr val="black"/>
                </a:solidFill>
              </a:rPr>
              <a:t>      http:</a:t>
            </a:r>
          </a:p>
          <a:p>
            <a:pPr lvl="0"/>
            <a:r>
              <a:rPr lang="en-US" altLang="ko-KR" sz="1600" dirty="0">
                <a:solidFill>
                  <a:prstClr val="black"/>
                </a:solidFill>
              </a:rPr>
              <a:t>        paths:</a:t>
            </a:r>
          </a:p>
          <a:p>
            <a:pPr lvl="0"/>
            <a:r>
              <a:rPr lang="en-US" altLang="ko-KR" sz="1600" dirty="0">
                <a:solidFill>
                  <a:prstClr val="black"/>
                </a:solidFill>
              </a:rPr>
              <a:t>          - path: /</a:t>
            </a:r>
          </a:p>
          <a:p>
            <a:pPr lvl="0"/>
            <a:r>
              <a:rPr lang="en-US" altLang="ko-KR" sz="1600" dirty="0">
                <a:solidFill>
                  <a:prstClr val="black"/>
                </a:solidFill>
              </a:rPr>
              <a:t>            </a:t>
            </a:r>
            <a:r>
              <a:rPr lang="en-US" altLang="ko-KR" sz="1600" dirty="0" err="1">
                <a:solidFill>
                  <a:prstClr val="black"/>
                </a:solidFill>
              </a:rPr>
              <a:t>pathType</a:t>
            </a:r>
            <a:r>
              <a:rPr lang="en-US" altLang="ko-KR" sz="1600" dirty="0">
                <a:solidFill>
                  <a:prstClr val="black"/>
                </a:solidFill>
              </a:rPr>
              <a:t>: Prefix</a:t>
            </a:r>
          </a:p>
          <a:p>
            <a:pPr lvl="0"/>
            <a:r>
              <a:rPr lang="en-US" altLang="ko-KR" sz="1600" dirty="0">
                <a:solidFill>
                  <a:prstClr val="black"/>
                </a:solidFill>
              </a:rPr>
              <a:t>            backend:</a:t>
            </a:r>
          </a:p>
          <a:p>
            <a:pPr lvl="0"/>
            <a:r>
              <a:rPr lang="en-US" altLang="ko-KR" sz="1600" dirty="0">
                <a:solidFill>
                  <a:prstClr val="black"/>
                </a:solidFill>
              </a:rPr>
              <a:t>              service:</a:t>
            </a:r>
          </a:p>
          <a:p>
            <a:pPr lvl="0"/>
            <a:r>
              <a:rPr lang="en-US" altLang="ko-KR" sz="1600" dirty="0">
                <a:solidFill>
                  <a:prstClr val="black"/>
                </a:solidFill>
              </a:rPr>
              <a:t>                name: web</a:t>
            </a:r>
          </a:p>
          <a:p>
            <a:pPr lvl="0"/>
            <a:r>
              <a:rPr lang="en-US" altLang="ko-KR" sz="1600" dirty="0">
                <a:solidFill>
                  <a:prstClr val="black"/>
                </a:solidFill>
              </a:rPr>
              <a:t>                port:</a:t>
            </a:r>
          </a:p>
          <a:p>
            <a:pPr lvl="0"/>
            <a:r>
              <a:rPr lang="en-US" altLang="ko-KR" sz="1600" dirty="0">
                <a:solidFill>
                  <a:prstClr val="black"/>
                </a:solidFill>
              </a:rPr>
              <a:t>                  number: 8080</a:t>
            </a:r>
          </a:p>
          <a:p>
            <a:pPr lvl="0"/>
            <a:r>
              <a:rPr lang="en-US" altLang="ko-KR" sz="1600" dirty="0">
                <a:solidFill>
                  <a:prstClr val="black"/>
                </a:solidFill>
              </a:rPr>
              <a:t>          - path: /v2</a:t>
            </a:r>
          </a:p>
          <a:p>
            <a:pPr lvl="0"/>
            <a:r>
              <a:rPr lang="en-US" altLang="ko-KR" sz="1600" dirty="0">
                <a:solidFill>
                  <a:prstClr val="black"/>
                </a:solidFill>
              </a:rPr>
              <a:t>            </a:t>
            </a:r>
            <a:r>
              <a:rPr lang="en-US" altLang="ko-KR" sz="1600" dirty="0" err="1">
                <a:solidFill>
                  <a:prstClr val="black"/>
                </a:solidFill>
              </a:rPr>
              <a:t>pathType</a:t>
            </a:r>
            <a:r>
              <a:rPr lang="en-US" altLang="ko-KR" sz="1600" dirty="0">
                <a:solidFill>
                  <a:prstClr val="black"/>
                </a:solidFill>
              </a:rPr>
              <a:t>: Prefix</a:t>
            </a:r>
          </a:p>
          <a:p>
            <a:pPr lvl="0"/>
            <a:r>
              <a:rPr lang="en-US" altLang="ko-KR" sz="1600" dirty="0">
                <a:solidFill>
                  <a:prstClr val="black"/>
                </a:solidFill>
              </a:rPr>
              <a:t>            backend:</a:t>
            </a:r>
          </a:p>
          <a:p>
            <a:pPr lvl="0"/>
            <a:r>
              <a:rPr lang="en-US" altLang="ko-KR" sz="1600" dirty="0">
                <a:solidFill>
                  <a:prstClr val="black"/>
                </a:solidFill>
              </a:rPr>
              <a:t>              service:</a:t>
            </a:r>
          </a:p>
          <a:p>
            <a:pPr lvl="0"/>
            <a:r>
              <a:rPr lang="en-US" altLang="ko-KR" sz="1600" dirty="0">
                <a:solidFill>
                  <a:prstClr val="black"/>
                </a:solidFill>
              </a:rPr>
              <a:t>                name: web2</a:t>
            </a:r>
          </a:p>
          <a:p>
            <a:pPr lvl="0"/>
            <a:r>
              <a:rPr lang="en-US" altLang="ko-KR" sz="1600" dirty="0">
                <a:solidFill>
                  <a:prstClr val="black"/>
                </a:solidFill>
              </a:rPr>
              <a:t>                port:</a:t>
            </a:r>
          </a:p>
          <a:p>
            <a:pPr lvl="0"/>
            <a:r>
              <a:rPr lang="en-US" altLang="ko-KR" sz="1600" dirty="0">
                <a:solidFill>
                  <a:prstClr val="black"/>
                </a:solidFill>
              </a:rPr>
              <a:t>                  number: 8080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047042" y="2633292"/>
            <a:ext cx="2194735" cy="1686875"/>
          </a:xfrm>
          <a:prstGeom prst="roundRect">
            <a:avLst>
              <a:gd name="adj" fmla="val 9260"/>
            </a:avLst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047042" y="4354223"/>
            <a:ext cx="2194735" cy="1724390"/>
          </a:xfrm>
          <a:prstGeom prst="roundRect">
            <a:avLst>
              <a:gd name="adj" fmla="val 9260"/>
            </a:avLst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2079" t="19981" r="11854" b="17461"/>
          <a:stretch/>
        </p:blipFill>
        <p:spPr>
          <a:xfrm>
            <a:off x="2260633" y="3622644"/>
            <a:ext cx="3661108" cy="227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645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E5946EF-20D4-439C-A822-B4156F32CBDE}"/>
              </a:ext>
            </a:extLst>
          </p:cNvPr>
          <p:cNvSpPr/>
          <p:nvPr/>
        </p:nvSpPr>
        <p:spPr>
          <a:xfrm>
            <a:off x="1251481" y="978912"/>
            <a:ext cx="10708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 smtClean="0">
                <a:solidFill>
                  <a:srgbClr val="127CEA"/>
                </a:solidFill>
                <a:latin typeface="맑은 고딕" panose="020F0502020204030204"/>
                <a:ea typeface="맑은 고딕" panose="020B0503020000020004" pitchFamily="50" charset="-127"/>
              </a:rPr>
              <a:t>Docker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50" name="Picture 2" descr="https://blog.kakaocdn.net/dn/TqIqN/btqF4T05i13/veHVb1vKJoIaUAnNcaFT3K/im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" t="20526" r="10241" b="11931"/>
          <a:stretch/>
        </p:blipFill>
        <p:spPr bwMode="auto">
          <a:xfrm>
            <a:off x="1111418" y="1720571"/>
            <a:ext cx="10058064" cy="390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022429" y="26623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 smtClean="0">
                <a:solidFill>
                  <a:prstClr val="white"/>
                </a:solidFill>
              </a:rPr>
              <a:t>개념 다지기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7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571500" y="26623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57977283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E5946EF-20D4-439C-A822-B4156F32CBDE}"/>
              </a:ext>
            </a:extLst>
          </p:cNvPr>
          <p:cNvSpPr/>
          <p:nvPr/>
        </p:nvSpPr>
        <p:spPr>
          <a:xfrm>
            <a:off x="1251481" y="978912"/>
            <a:ext cx="24905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noProof="0" smtClean="0">
                <a:solidFill>
                  <a:srgbClr val="127CEA"/>
                </a:solidFill>
                <a:latin typeface="맑은 고딕" panose="020F0502020204030204"/>
                <a:ea typeface="맑은 고딕" panose="020B0503020000020004" pitchFamily="50" charset="-127"/>
              </a:rPr>
              <a:t>ingress controller </a:t>
            </a:r>
            <a:r>
              <a:rPr lang="ko-KR" altLang="en-US" sz="1600" b="1" noProof="0" dirty="0" smtClean="0">
                <a:solidFill>
                  <a:srgbClr val="127CEA"/>
                </a:solidFill>
                <a:latin typeface="맑은 고딕" panose="020F0502020204030204"/>
                <a:ea typeface="맑은 고딕" panose="020B0503020000020004" pitchFamily="50" charset="-127"/>
              </a:rPr>
              <a:t>종류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022429" y="26623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i="1" kern="0" dirty="0" smtClean="0">
                <a:solidFill>
                  <a:prstClr val="white"/>
                </a:solidFill>
              </a:rPr>
              <a:t>Ingress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28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571500" y="26623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 smtClean="0">
                <a:solidFill>
                  <a:srgbClr val="44546A">
                    <a:lumMod val="50000"/>
                  </a:srgbClr>
                </a:solidFill>
              </a:rPr>
              <a:t>07</a:t>
            </a:r>
            <a:endParaRPr lang="en-US" altLang="ko-KR" sz="1600" b="1" kern="0" dirty="0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158" y="1552799"/>
            <a:ext cx="7078885" cy="4696235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31442" t="38584" r="52755" b="23321"/>
          <a:stretch/>
        </p:blipFill>
        <p:spPr>
          <a:xfrm>
            <a:off x="3187008" y="2431885"/>
            <a:ext cx="1582058" cy="2481944"/>
          </a:xfrm>
          <a:prstGeom prst="rect">
            <a:avLst/>
          </a:prstGeom>
        </p:spPr>
      </p:pic>
      <p:pic>
        <p:nvPicPr>
          <p:cNvPr id="1026" name="Picture 2" descr="GitHub - Kong/kubernetes-ingress-controller: Kong for Kubernetes: The  official Ingress Controller for Kubernetes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017" y="2726334"/>
            <a:ext cx="3630525" cy="117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1447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022429" y="26623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1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쿠버네티스 오픈소스 </a:t>
            </a:r>
            <a:r>
              <a:rPr kumimoji="0" lang="en-US" altLang="ko-KR" sz="1600" b="1" i="1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Project</a:t>
            </a:r>
            <a:endParaRPr kumimoji="0" lang="en-US" altLang="ko-KR" sz="16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571500" y="26623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08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5946EF-20D4-439C-A822-B4156F32CBDE}"/>
              </a:ext>
            </a:extLst>
          </p:cNvPr>
          <p:cNvSpPr/>
          <p:nvPr/>
        </p:nvSpPr>
        <p:spPr>
          <a:xfrm>
            <a:off x="2474860" y="979674"/>
            <a:ext cx="743114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CNCF 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클라우드 네이티브 오픈 프로젝트 생태계  </a:t>
            </a:r>
            <a:endParaRPr kumimoji="0" lang="en-US" altLang="ko-KR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(https://landscape.cncf.io/)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9886B5-3749-B7EB-EC22-4267C8719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270" y="1605129"/>
            <a:ext cx="10180320" cy="475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08728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022429" y="26623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1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쿠버네티스 오픈소스 </a:t>
            </a:r>
            <a:r>
              <a:rPr kumimoji="0" lang="en-US" altLang="ko-KR" sz="1600" b="1" i="1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Project</a:t>
            </a:r>
            <a:endParaRPr kumimoji="0" lang="en-US" altLang="ko-KR" sz="16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571500" y="26623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08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5946EF-20D4-439C-A822-B4156F32CBDE}"/>
              </a:ext>
            </a:extLst>
          </p:cNvPr>
          <p:cNvSpPr/>
          <p:nvPr/>
        </p:nvSpPr>
        <p:spPr>
          <a:xfrm>
            <a:off x="4290510" y="979674"/>
            <a:ext cx="361098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클라우드 네이티브 오픈 프로젝트 생태계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D17D0DB-09FC-1964-81BE-C2126F29018A}"/>
              </a:ext>
            </a:extLst>
          </p:cNvPr>
          <p:cNvCxnSpPr/>
          <p:nvPr/>
        </p:nvCxnSpPr>
        <p:spPr>
          <a:xfrm>
            <a:off x="8031481" y="2143760"/>
            <a:ext cx="0" cy="280416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0EA56C3-881A-7955-CB45-2D094650997A}"/>
              </a:ext>
            </a:extLst>
          </p:cNvPr>
          <p:cNvCxnSpPr/>
          <p:nvPr/>
        </p:nvCxnSpPr>
        <p:spPr>
          <a:xfrm>
            <a:off x="4182846" y="2143760"/>
            <a:ext cx="0" cy="280416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Istio Service Mesh - 아빠프로그래머의 좌충우돌 개발하기!">
            <a:extLst>
              <a:ext uri="{FF2B5EF4-FFF2-40B4-BE49-F238E27FC236}">
                <a16:creationId xmlns:a16="http://schemas.microsoft.com/office/drawing/2014/main" id="{5E13D9DF-9EFC-5242-CECB-FE8A0B80A8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3" t="10323" r="14867" b="24005"/>
          <a:stretch/>
        </p:blipFill>
        <p:spPr bwMode="auto">
          <a:xfrm>
            <a:off x="5416329" y="1501960"/>
            <a:ext cx="1359342" cy="76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rgoCD 선언적으로 이용해나가기 - Github을 통한 SSO 및 RBAC">
            <a:extLst>
              <a:ext uri="{FF2B5EF4-FFF2-40B4-BE49-F238E27FC236}">
                <a16:creationId xmlns:a16="http://schemas.microsoft.com/office/drawing/2014/main" id="{BF97986F-D6B8-D64D-4D59-4090E7738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773" y="1614087"/>
            <a:ext cx="1544982" cy="71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 descr="도표이(가) 표시된 사진&#10;&#10;자동 생성된 설명">
            <a:extLst>
              <a:ext uri="{FF2B5EF4-FFF2-40B4-BE49-F238E27FC236}">
                <a16:creationId xmlns:a16="http://schemas.microsoft.com/office/drawing/2014/main" id="{961E6375-510D-17B9-688E-76F059E724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1" t="19685" r="10849" b="2963"/>
          <a:stretch/>
        </p:blipFill>
        <p:spPr>
          <a:xfrm>
            <a:off x="4757218" y="2388703"/>
            <a:ext cx="2685629" cy="261138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BA5856F-8E99-D7A1-3F4C-6D78310A6450}"/>
              </a:ext>
            </a:extLst>
          </p:cNvPr>
          <p:cNvSpPr/>
          <p:nvPr/>
        </p:nvSpPr>
        <p:spPr>
          <a:xfrm>
            <a:off x="8284731" y="5105989"/>
            <a:ext cx="3157970" cy="1164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Gitops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스타일의 쿠버네티스를 위한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CD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툴</a:t>
            </a: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Github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저장소 내용과 쿠버네티스 클러스터를 동기화 해주는 에이전트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1" name="그림 20" descr="텍스트, 모니터, 화면이(가) 표시된 사진&#10;&#10;자동 생성된 설명">
            <a:extLst>
              <a:ext uri="{FF2B5EF4-FFF2-40B4-BE49-F238E27FC236}">
                <a16:creationId xmlns:a16="http://schemas.microsoft.com/office/drawing/2014/main" id="{077AA284-DE81-6236-915A-645D69B1FDD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11" y="2624062"/>
            <a:ext cx="3054376" cy="171808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E75B3C4-7C83-593B-588A-ACE36742959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873" y="2567587"/>
            <a:ext cx="3033980" cy="213649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856F40-A32A-7EDC-097C-72ED9B88A561}"/>
              </a:ext>
            </a:extLst>
          </p:cNvPr>
          <p:cNvSpPr/>
          <p:nvPr/>
        </p:nvSpPr>
        <p:spPr>
          <a:xfrm>
            <a:off x="4572789" y="5105989"/>
            <a:ext cx="3157970" cy="1164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서비스 매쉬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(Service Mesh)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구성 툴</a:t>
            </a: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서비스간 네트워크 트래픽을 모니터링 함으로써 호출 관계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응답 시간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트래픽 등의 다양한 지표를 모니터링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5CA3BDD-5E4D-C90B-64E5-4AEE5829D1CF}"/>
              </a:ext>
            </a:extLst>
          </p:cNvPr>
          <p:cNvSpPr/>
          <p:nvPr/>
        </p:nvSpPr>
        <p:spPr>
          <a:xfrm>
            <a:off x="948048" y="5105989"/>
            <a:ext cx="3157970" cy="1170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4D5156"/>
                </a:solidFill>
                <a:effectLst/>
                <a:uLnTx/>
                <a:uFillTx/>
                <a:latin typeface="Apple SD Gothic Neo"/>
                <a:ea typeface="맑은 고딕" panose="020B0503020000020004" pitchFamily="50" charset="-127"/>
                <a:cs typeface="+mn-cs"/>
              </a:rPr>
              <a:t>컨테이너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4D5156"/>
                </a:solidFill>
                <a:effectLst/>
                <a:uLnTx/>
                <a:uFillTx/>
                <a:latin typeface="Apple SD Gothic Neo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4D5156"/>
                </a:solidFill>
                <a:effectLst/>
                <a:uLnTx/>
                <a:uFillTx/>
                <a:latin typeface="Apple SD Gothic Neo"/>
                <a:ea typeface="맑은 고딕" panose="020B0503020000020004" pitchFamily="50" charset="-127"/>
                <a:cs typeface="+mn-cs"/>
              </a:rPr>
              <a:t>메트릭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4D5156"/>
                </a:solidFill>
                <a:effectLst/>
                <a:uLnTx/>
                <a:uFillTx/>
                <a:latin typeface="Apple SD Gothic Neo"/>
                <a:ea typeface="맑은 고딕" panose="020B0503020000020004" pitchFamily="50" charset="-127"/>
                <a:cs typeface="+mn-cs"/>
              </a:rPr>
              <a:t>’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4D5156"/>
                </a:solidFill>
                <a:effectLst/>
                <a:uLnTx/>
                <a:uFillTx/>
                <a:latin typeface="Apple SD Gothic Neo"/>
                <a:ea typeface="맑은 고딕" panose="020B0503020000020004" pitchFamily="50" charset="-127"/>
                <a:cs typeface="+mn-cs"/>
              </a:rPr>
              <a:t>을 저장하고 감시하기 위한 모니터링 시스템</a:t>
            </a: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4D5156"/>
              </a:solidFill>
              <a:effectLst/>
              <a:uLnTx/>
              <a:uFillTx/>
              <a:latin typeface="Apple SD Gothic Neo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4D5156"/>
                </a:solidFill>
                <a:effectLst/>
                <a:uLnTx/>
                <a:uFillTx/>
                <a:latin typeface="Apple SD Gothic Neo"/>
                <a:ea typeface="맑은 고딕" panose="020B0503020000020004" pitchFamily="50" charset="-127"/>
                <a:cs typeface="+mn-cs"/>
              </a:rPr>
              <a:t>그라파냐와 연동하여 성능 및 자원에 대한 시각화와 알림 제공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Picture 2" descr="Monitoring] kubernetes 에 Prometheus 배포">
            <a:extLst>
              <a:ext uri="{FF2B5EF4-FFF2-40B4-BE49-F238E27FC236}">
                <a16:creationId xmlns:a16="http://schemas.microsoft.com/office/drawing/2014/main" id="{57276D0C-F944-BE04-524E-AAD0F9FA8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71" y="1609462"/>
            <a:ext cx="1468748" cy="65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rafana - 서핏">
            <a:extLst>
              <a:ext uri="{FF2B5EF4-FFF2-40B4-BE49-F238E27FC236}">
                <a16:creationId xmlns:a16="http://schemas.microsoft.com/office/drawing/2014/main" id="{2774AA17-0EDC-BE66-86FF-435EF38D33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1" t="17771" r="5707" b="12907"/>
          <a:stretch/>
        </p:blipFill>
        <p:spPr bwMode="auto">
          <a:xfrm>
            <a:off x="2854689" y="1723798"/>
            <a:ext cx="1111363" cy="42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더하기 기호 10">
            <a:extLst>
              <a:ext uri="{FF2B5EF4-FFF2-40B4-BE49-F238E27FC236}">
                <a16:creationId xmlns:a16="http://schemas.microsoft.com/office/drawing/2014/main" id="{E2282AEA-9F82-D28E-B8B1-EEEE3C47238B}"/>
              </a:ext>
            </a:extLst>
          </p:cNvPr>
          <p:cNvSpPr/>
          <p:nvPr/>
        </p:nvSpPr>
        <p:spPr>
          <a:xfrm>
            <a:off x="2534203" y="1864490"/>
            <a:ext cx="148612" cy="148612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843832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022429" y="26623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 smtClean="0">
                <a:solidFill>
                  <a:prstClr val="white"/>
                </a:solidFill>
              </a:rPr>
              <a:t>개념 다지기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3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571500" y="26623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01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6F24F11-2A97-8EDE-915F-EC1E8DCE2A7E}"/>
              </a:ext>
            </a:extLst>
          </p:cNvPr>
          <p:cNvGrpSpPr/>
          <p:nvPr/>
        </p:nvGrpSpPr>
        <p:grpSpPr>
          <a:xfrm rot="16200000">
            <a:off x="4561858" y="641041"/>
            <a:ext cx="2715080" cy="5480764"/>
            <a:chOff x="5033983" y="1702462"/>
            <a:chExt cx="2132115" cy="4303962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52905D41-F1A2-C28F-4D0D-3D3B1491C7E4}"/>
                </a:ext>
              </a:extLst>
            </p:cNvPr>
            <p:cNvGrpSpPr/>
            <p:nvPr/>
          </p:nvGrpSpPr>
          <p:grpSpPr>
            <a:xfrm>
              <a:off x="5033983" y="2381317"/>
              <a:ext cx="2132115" cy="867485"/>
              <a:chOff x="3497283" y="2025717"/>
              <a:chExt cx="2132115" cy="867485"/>
            </a:xfrm>
          </p:grpSpPr>
          <p:sp>
            <p:nvSpPr>
              <p:cNvPr id="48" name="양쪽 모서리가 둥근 사각형 18">
                <a:extLst>
                  <a:ext uri="{FF2B5EF4-FFF2-40B4-BE49-F238E27FC236}">
                    <a16:creationId xmlns:a16="http://schemas.microsoft.com/office/drawing/2014/main" id="{2BB059FE-800E-5824-D8C0-FB6BA1F94D8F}"/>
                  </a:ext>
                </a:extLst>
              </p:cNvPr>
              <p:cNvSpPr/>
              <p:nvPr/>
            </p:nvSpPr>
            <p:spPr>
              <a:xfrm rot="16200000">
                <a:off x="3417179" y="2105821"/>
                <a:ext cx="252001" cy="91793"/>
              </a:xfrm>
              <a:prstGeom prst="round2SameRect">
                <a:avLst>
                  <a:gd name="adj1" fmla="val 22901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양쪽 모서리가 둥근 사각형 22">
                <a:extLst>
                  <a:ext uri="{FF2B5EF4-FFF2-40B4-BE49-F238E27FC236}">
                    <a16:creationId xmlns:a16="http://schemas.microsoft.com/office/drawing/2014/main" id="{D2EDA8CE-266C-24C2-8468-0D4F326DD09D}"/>
                  </a:ext>
                </a:extLst>
              </p:cNvPr>
              <p:cNvSpPr/>
              <p:nvPr/>
            </p:nvSpPr>
            <p:spPr>
              <a:xfrm rot="16200000">
                <a:off x="3417179" y="2413562"/>
                <a:ext cx="252001" cy="91793"/>
              </a:xfrm>
              <a:prstGeom prst="round2SameRect">
                <a:avLst>
                  <a:gd name="adj1" fmla="val 22901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양쪽 모서리가 둥근 사각형 23">
                <a:extLst>
                  <a:ext uri="{FF2B5EF4-FFF2-40B4-BE49-F238E27FC236}">
                    <a16:creationId xmlns:a16="http://schemas.microsoft.com/office/drawing/2014/main" id="{6737C06E-FB73-C456-0514-EC216FAA9945}"/>
                  </a:ext>
                </a:extLst>
              </p:cNvPr>
              <p:cNvSpPr/>
              <p:nvPr/>
            </p:nvSpPr>
            <p:spPr>
              <a:xfrm rot="16200000">
                <a:off x="3417179" y="2721305"/>
                <a:ext cx="252001" cy="91793"/>
              </a:xfrm>
              <a:prstGeom prst="round2SameRect">
                <a:avLst>
                  <a:gd name="adj1" fmla="val 22901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양쪽 모서리가 둥근 사각형 24">
                <a:extLst>
                  <a:ext uri="{FF2B5EF4-FFF2-40B4-BE49-F238E27FC236}">
                    <a16:creationId xmlns:a16="http://schemas.microsoft.com/office/drawing/2014/main" id="{324ED378-59F9-D524-49D2-797C0A1C835D}"/>
                  </a:ext>
                </a:extLst>
              </p:cNvPr>
              <p:cNvSpPr/>
              <p:nvPr/>
            </p:nvSpPr>
            <p:spPr>
              <a:xfrm rot="16200000">
                <a:off x="5237417" y="2335737"/>
                <a:ext cx="576000" cy="207963"/>
              </a:xfrm>
              <a:prstGeom prst="round2SameRect">
                <a:avLst>
                  <a:gd name="adj1" fmla="val 0"/>
                  <a:gd name="adj2" fmla="val 33962"/>
                </a:avLst>
              </a:prstGeom>
              <a:solidFill>
                <a:schemeClr val="tx1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모서리가 둥근 직사각형 16">
              <a:extLst>
                <a:ext uri="{FF2B5EF4-FFF2-40B4-BE49-F238E27FC236}">
                  <a16:creationId xmlns:a16="http://schemas.microsoft.com/office/drawing/2014/main" id="{577A0309-DBBB-14A6-59B8-FDCA5BF0F508}"/>
                </a:ext>
              </a:extLst>
            </p:cNvPr>
            <p:cNvSpPr/>
            <p:nvPr/>
          </p:nvSpPr>
          <p:spPr>
            <a:xfrm>
              <a:off x="5071501" y="1702462"/>
              <a:ext cx="2017824" cy="4303962"/>
            </a:xfrm>
            <a:prstGeom prst="roundRect">
              <a:avLst>
                <a:gd name="adj" fmla="val 12658"/>
              </a:avLst>
            </a:prstGeom>
            <a:solidFill>
              <a:srgbClr val="1486F9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lIns="216000" rtlCol="0" anchor="ctr"/>
            <a:lstStyle/>
            <a:p>
              <a:pPr lvl="2">
                <a:lnSpc>
                  <a:spcPct val="200000"/>
                </a:lnSpc>
              </a:pPr>
              <a:r>
                <a:rPr lang="ko-KR" altLang="en-US" sz="7200" b="1" i="1" dirty="0" smtClean="0">
                  <a:solidFill>
                    <a:prstClr val="white"/>
                  </a:solidFill>
                  <a:latin typeface="Comic Sans MS" panose="030F0702030302020204" pitchFamily="66" charset="0"/>
                </a:rPr>
                <a:t>   끝</a:t>
              </a:r>
              <a:r>
                <a:rPr lang="en-US" altLang="ko-KR" sz="7200" b="1" i="1" dirty="0" smtClean="0">
                  <a:solidFill>
                    <a:prstClr val="white"/>
                  </a:solidFill>
                  <a:latin typeface="Comic Sans MS" panose="030F0702030302020204" pitchFamily="66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63637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022429" y="26623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 smtClean="0">
                <a:solidFill>
                  <a:prstClr val="white"/>
                </a:solidFill>
              </a:rPr>
              <a:t>개념 다지기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571500" y="26623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01</a:t>
            </a:r>
          </a:p>
        </p:txBody>
      </p:sp>
      <p:pic>
        <p:nvPicPr>
          <p:cNvPr id="21" name="Picture 10" descr="https://cdn-icons-png.flaticon.com/512/2590/259015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387" y="2389998"/>
            <a:ext cx="2213021" cy="2213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4" descr="ubuntu Logo PNG Vector (SVG) Free Downloa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826" y="1732719"/>
            <a:ext cx="803304" cy="66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6" descr="Nginx 표준식 변수 정리 - ThinkGroun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180" y="1735351"/>
            <a:ext cx="694879" cy="65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8" descr="https://cdn-icons-png.flaticon.com/512/186/18632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127" y="1732719"/>
            <a:ext cx="664002" cy="66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이등변 삼각형 42"/>
          <p:cNvSpPr/>
          <p:nvPr/>
        </p:nvSpPr>
        <p:spPr>
          <a:xfrm rot="10800000" flipH="1">
            <a:off x="6921826" y="2407100"/>
            <a:ext cx="2902020" cy="924352"/>
          </a:xfrm>
          <a:prstGeom prst="triangle">
            <a:avLst>
              <a:gd name="adj" fmla="val 79813"/>
            </a:avLst>
          </a:prstGeom>
          <a:solidFill>
            <a:srgbClr val="EFEEED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Picture 12" descr="Docker Container Icon #346708 - Free Icons Librar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931" y="2715045"/>
            <a:ext cx="1053787" cy="105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31"/>
          <p:cNvGrpSpPr/>
          <p:nvPr/>
        </p:nvGrpSpPr>
        <p:grpSpPr>
          <a:xfrm>
            <a:off x="872706" y="1816151"/>
            <a:ext cx="5795643" cy="3501298"/>
            <a:chOff x="5694327" y="3489727"/>
            <a:chExt cx="5001567" cy="2794372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94327" y="3489727"/>
              <a:ext cx="5001567" cy="1664585"/>
            </a:xfrm>
            <a:prstGeom prst="rect">
              <a:avLst/>
            </a:prstGeom>
          </p:spPr>
        </p:pic>
        <p:grpSp>
          <p:nvGrpSpPr>
            <p:cNvPr id="34" name="그룹 33"/>
            <p:cNvGrpSpPr/>
            <p:nvPr/>
          </p:nvGrpSpPr>
          <p:grpSpPr>
            <a:xfrm>
              <a:off x="7689629" y="5386037"/>
              <a:ext cx="984069" cy="898062"/>
              <a:chOff x="7703075" y="5415054"/>
              <a:chExt cx="984069" cy="898062"/>
            </a:xfrm>
          </p:grpSpPr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9"/>
              <a:srcRect l="51836" t="10311" r="2504"/>
              <a:stretch/>
            </p:blipFill>
            <p:spPr>
              <a:xfrm>
                <a:off x="7817249" y="5415054"/>
                <a:ext cx="734580" cy="626911"/>
              </a:xfrm>
              <a:prstGeom prst="rect">
                <a:avLst/>
              </a:prstGeom>
            </p:spPr>
          </p:pic>
          <p:sp>
            <p:nvSpPr>
              <p:cNvPr id="49" name="TextBox 48"/>
              <p:cNvSpPr txBox="1"/>
              <p:nvPr/>
            </p:nvSpPr>
            <p:spPr>
              <a:xfrm>
                <a:off x="7703075" y="5974562"/>
                <a:ext cx="9840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 smtClean="0">
                    <a:latin typeface="Candara" panose="020E0502030303020204" pitchFamily="34" charset="0"/>
                  </a:rPr>
                  <a:t>Docker</a:t>
                </a:r>
              </a:p>
              <a:p>
                <a:pPr algn="ctr"/>
                <a:r>
                  <a:rPr lang="en-US" altLang="ko-KR" sz="800" dirty="0" smtClean="0">
                    <a:latin typeface="Candara" panose="020E0502030303020204" pitchFamily="34" charset="0"/>
                  </a:rPr>
                  <a:t>hub</a:t>
                </a:r>
                <a:endParaRPr lang="ko-KR" altLang="en-US" sz="800" dirty="0">
                  <a:latin typeface="Candara" panose="020E0502030303020204" pitchFamily="34" charset="0"/>
                </a:endParaRPr>
              </a:p>
            </p:txBody>
          </p:sp>
        </p:grpSp>
        <p:cxnSp>
          <p:nvCxnSpPr>
            <p:cNvPr id="44" name="직선 화살표 연결선 43"/>
            <p:cNvCxnSpPr/>
            <p:nvPr/>
          </p:nvCxnSpPr>
          <p:spPr>
            <a:xfrm>
              <a:off x="8090263" y="4972594"/>
              <a:ext cx="0" cy="313509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/>
            <p:nvPr/>
          </p:nvCxnSpPr>
          <p:spPr>
            <a:xfrm flipV="1">
              <a:off x="8260080" y="4972593"/>
              <a:ext cx="0" cy="313509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7415163" y="5021625"/>
              <a:ext cx="98406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>
                  <a:latin typeface="Candara" panose="020E0502030303020204" pitchFamily="34" charset="0"/>
                </a:rPr>
                <a:t>Push</a:t>
              </a:r>
              <a:endParaRPr lang="ko-KR" altLang="en-US" sz="800" dirty="0">
                <a:latin typeface="Candara" panose="020E0502030303020204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965971" y="5012080"/>
              <a:ext cx="98406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>
                  <a:latin typeface="Candara" panose="020E0502030303020204" pitchFamily="34" charset="0"/>
                </a:rPr>
                <a:t>Pull</a:t>
              </a:r>
              <a:endParaRPr lang="ko-KR" altLang="en-US" sz="800" dirty="0">
                <a:latin typeface="Candara" panose="020E0502030303020204" pitchFamily="34" charset="0"/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E5946EF-20D4-439C-A822-B4156F32CBDE}"/>
              </a:ext>
            </a:extLst>
          </p:cNvPr>
          <p:cNvSpPr/>
          <p:nvPr/>
        </p:nvSpPr>
        <p:spPr>
          <a:xfrm>
            <a:off x="1003594" y="1135700"/>
            <a:ext cx="4581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 smtClean="0">
                <a:solidFill>
                  <a:srgbClr val="127CEA"/>
                </a:solidFill>
              </a:rPr>
              <a:t>Dockerfile</a:t>
            </a:r>
            <a:r>
              <a:rPr lang="en-US" altLang="ko-KR" sz="1600" b="1" dirty="0" smtClean="0"/>
              <a:t>,</a:t>
            </a:r>
            <a:r>
              <a:rPr lang="en-US" altLang="ko-KR" sz="1600" b="1" dirty="0" smtClean="0">
                <a:solidFill>
                  <a:srgbClr val="127CEA"/>
                </a:solidFill>
              </a:rPr>
              <a:t> Docker image</a:t>
            </a:r>
            <a:r>
              <a:rPr lang="en-US" altLang="ko-KR" sz="1600" b="1" dirty="0" smtClean="0"/>
              <a:t>,</a:t>
            </a:r>
            <a:r>
              <a:rPr lang="en-US" altLang="ko-KR" sz="1600" b="1" dirty="0" smtClean="0">
                <a:solidFill>
                  <a:srgbClr val="127CEA"/>
                </a:solidFill>
              </a:rPr>
              <a:t> Docker container</a:t>
            </a:r>
            <a:endParaRPr lang="en-US" altLang="ko-KR" sz="1600" b="1" dirty="0">
              <a:solidFill>
                <a:srgbClr val="127CEA"/>
              </a:solidFill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10"/>
          <a:srcRect l="14318" t="34641" r="14063" b="24195"/>
          <a:stretch/>
        </p:blipFill>
        <p:spPr>
          <a:xfrm>
            <a:off x="6566649" y="4566628"/>
            <a:ext cx="3612371" cy="1453391"/>
          </a:xfrm>
          <a:prstGeom prst="rect">
            <a:avLst/>
          </a:prstGeom>
        </p:spPr>
      </p:pic>
      <p:pic>
        <p:nvPicPr>
          <p:cNvPr id="2050" name="Picture 2" descr="Docker로 쾌적한 딥러닝 실험 환경 구성하기 · ML감자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0" t="33506" r="43438" b="26412"/>
          <a:stretch/>
        </p:blipFill>
        <p:spPr bwMode="auto">
          <a:xfrm>
            <a:off x="7757673" y="4521219"/>
            <a:ext cx="1005838" cy="130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7444858" y="6038990"/>
            <a:ext cx="1855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>
                <a:latin typeface="Candara" panose="020E0502030303020204" pitchFamily="34" charset="0"/>
              </a:rPr>
              <a:t>Dockerfile</a:t>
            </a:r>
            <a:endParaRPr lang="en-US" altLang="ko-KR" sz="1200" dirty="0" smtClean="0">
              <a:latin typeface="Candara" panose="020E0502030303020204" pitchFamily="34" charset="0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7601029" y="5001811"/>
            <a:ext cx="1319126" cy="412666"/>
          </a:xfrm>
          <a:prstGeom prst="roundRect">
            <a:avLst>
              <a:gd name="adj" fmla="val 6939"/>
            </a:avLst>
          </a:prstGeom>
          <a:solidFill>
            <a:srgbClr val="FFF0C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t"/>
          <a:lstStyle/>
          <a:p>
            <a:pPr lvl="0" algn="ctr"/>
            <a:r>
              <a:rPr lang="en-US" altLang="ko-KR" sz="2000" dirty="0" smtClean="0">
                <a:solidFill>
                  <a:schemeClr val="tx1"/>
                </a:solidFill>
                <a:latin typeface="Franklin Gothic Medium" panose="020B0603020102020204" pitchFamily="34" charset="0"/>
              </a:rPr>
              <a:t>Build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8727203" y="3048737"/>
            <a:ext cx="1319126" cy="412666"/>
          </a:xfrm>
          <a:prstGeom prst="roundRect">
            <a:avLst>
              <a:gd name="adj" fmla="val 6939"/>
            </a:avLst>
          </a:prstGeom>
          <a:solidFill>
            <a:srgbClr val="FFF0C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t"/>
          <a:lstStyle/>
          <a:p>
            <a:pPr lvl="0" algn="ctr"/>
            <a:r>
              <a:rPr lang="en-US" altLang="ko-KR" sz="2000" dirty="0" smtClean="0">
                <a:solidFill>
                  <a:schemeClr val="tx1"/>
                </a:solidFill>
                <a:latin typeface="Franklin Gothic Medium" panose="020B0603020102020204" pitchFamily="34" charset="0"/>
              </a:rPr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69486561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7 L -2.70833E-6 0.00069 C 0.00508 0.01713 -2.70833E-6 0.00278 0.00795 0.01319 C 0.00847 0.01389 0.00886 0.01667 0.00938 0.01713 C 0.01003 0.01898 0.01068 0.02106 0.01146 0.02176 C 0.01341 0.02384 0.0155 0.02454 0.01745 0.02569 C 0.02292 0.03565 0.02162 0.03449 0.03086 0.03449 C 0.03581 0.03449 0.04063 0.03171 0.04545 0.03032 C 0.05117 0.01898 0.04831 0.02292 0.05378 0.01713 C 0.05638 0.00671 0.05313 0.01991 0.05625 0.0088 C 0.05664 0.00718 0.05703 0.00532 0.05729 0.00463 C 0.05808 0.00278 0.05873 0.00139 0.05951 3.7037E-7 C 0.06172 -0.00857 0.05964 -0.00116 0.06328 -0.00857 C 0.0638 -0.00972 0.06433 -0.01111 0.06485 -0.01227 C 0.06524 -0.01574 0.06563 -0.01898 0.06589 -0.02107 C 0.06641 -0.02361 0.06693 -0.02407 0.06732 -0.02569 C 0.0694 -0.03148 0.06992 -0.03079 0.0724 -0.03403 C 0.07279 -0.03542 0.07461 -0.0419 0.07539 -0.04745 C 0.07683 -0.05718 0.07604 -0.05463 0.07722 -0.05972 C 0.07813 -0.06366 0.07878 -0.06574 0.07969 -0.06829 C 0.08021 -0.07153 0.0806 -0.07431 0.08099 -0.07685 C 0.08216 -0.08357 0.08177 -0.0787 0.08295 -0.09005 C 0.08386 -0.09931 0.0836 -0.1 0.08477 -0.10718 C 0.08659 -0.11829 0.08516 -0.10509 0.08672 -0.11574 C 0.08711 -0.11829 0.08737 -0.12222 0.08776 -0.12431 C 0.08828 -0.12755 0.08894 -0.12824 0.08946 -0.13287 C 0.08985 -0.13889 0.09037 -0.14676 0.09102 -0.15 C 0.09154 -0.15324 0.09193 -0.15509 0.09232 -0.15903 C 0.09271 -0.1625 0.0931 -0.16829 0.09349 -0.17176 C 0.09375 -0.17407 0.09401 -0.17407 0.09427 -0.17616 C 0.09453 -0.17801 0.09479 -0.18287 0.09505 -0.18472 C 0.09558 -0.18796 0.09623 -0.18796 0.09675 -0.19329 L 0.09831 -0.21042 C 0.09922 -0.22037 0.09883 -0.21505 0.09948 -0.22269 " pathEditMode="relative" rAng="0" ptsTypes="AAAAAAAAAAAAAAAAAAAAAAAAAAAAAAAAAA">
                                      <p:cBhvr>
                                        <p:cTn id="25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4" y="-9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224 0.17986 L -1.04167E-6 2.59259E-6 " pathEditMode="relative" rAng="0" ptsTypes="AA">
                                      <p:cBhvr>
                                        <p:cTn id="6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12" y="-9005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265 0.16458 L 4.375E-6 4.07407E-6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33" y="-8241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37 0.16481 L -1.66667E-6 4.07407E-6 " pathEditMode="relative" rAng="0" ptsTypes="AA">
                                      <p:cBhvr>
                                        <p:cTn id="6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-8241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52" grpId="0"/>
      <p:bldP spid="53" grpId="0" animBg="1"/>
      <p:bldP spid="53" grpId="1" animBg="1"/>
      <p:bldP spid="55" grpId="0" animBg="1"/>
      <p:bldP spid="5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E5946EF-20D4-439C-A822-B4156F32CBDE}"/>
              </a:ext>
            </a:extLst>
          </p:cNvPr>
          <p:cNvSpPr/>
          <p:nvPr/>
        </p:nvSpPr>
        <p:spPr>
          <a:xfrm>
            <a:off x="1251481" y="978912"/>
            <a:ext cx="16804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noProof="0" dirty="0" smtClean="0">
                <a:solidFill>
                  <a:srgbClr val="127CEA"/>
                </a:solidFill>
                <a:latin typeface="맑은 고딕" panose="020F0502020204030204"/>
                <a:ea typeface="맑은 고딕" panose="020B0503020000020004" pitchFamily="50" charset="-127"/>
              </a:rPr>
              <a:t>Kubernetes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285" y="1552799"/>
            <a:ext cx="6826931" cy="4518988"/>
          </a:xfrm>
          <a:prstGeom prst="rect">
            <a:avLst/>
          </a:prstGeom>
        </p:spPr>
      </p:pic>
      <p:sp>
        <p:nvSpPr>
          <p:cNvPr id="17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022429" y="26623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 smtClean="0">
                <a:solidFill>
                  <a:prstClr val="white"/>
                </a:solidFill>
              </a:rPr>
              <a:t>개념 다지기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571500" y="26623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01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931887" y="2488952"/>
            <a:ext cx="6455313" cy="2531935"/>
          </a:xfrm>
          <a:prstGeom prst="rect">
            <a:avLst/>
          </a:prstGeom>
          <a:solidFill>
            <a:srgbClr val="FFFFF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buFont typeface="Wingdings" panose="05000000000000000000" pitchFamily="2" charset="2"/>
              <a:buChar char="ü"/>
              <a:defRPr/>
            </a:pP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컨테이너 기반의 서비스 운영에 필요한 대부분의 오케스트레이션 기능을 폭넓게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지원한다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.</a:t>
            </a:r>
          </a:p>
          <a:p>
            <a:pPr lvl="0">
              <a:defRPr/>
            </a:pPr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marL="285750" lvl="0" indent="-285750">
              <a:buFont typeface="Wingdings" panose="05000000000000000000" pitchFamily="2" charset="2"/>
              <a:buChar char="ü"/>
              <a:defRPr/>
            </a:pP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구글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 </a:t>
            </a:r>
            <a:r>
              <a:rPr lang="ko-KR" altLang="en-US" sz="1600" dirty="0" err="1">
                <a:solidFill>
                  <a:schemeClr val="accent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레드햇을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비롯한 많은 오픈소스 진영에서 </a:t>
            </a:r>
            <a:r>
              <a:rPr lang="ko-KR" altLang="en-US" sz="1600" dirty="0" err="1">
                <a:solidFill>
                  <a:schemeClr val="accent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쿠버네티스의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소스 코드에 기여하고 있기 때문에 성능과 안정성 면에서 신뢰받고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있다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.</a:t>
            </a:r>
          </a:p>
          <a:p>
            <a:pPr lvl="0">
              <a:defRPr/>
            </a:pPr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marL="285750" lvl="0" indent="-285750">
              <a:buFont typeface="Wingdings" panose="05000000000000000000" pitchFamily="2" charset="2"/>
              <a:buChar char="ü"/>
              <a:defRPr/>
            </a:pP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CNCF 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및 다른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ko-KR" altLang="en-US" sz="1600" dirty="0" err="1">
                <a:solidFill>
                  <a:schemeClr val="accent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클라우드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운영 도구들과 쉽게 연동되어 확장성이 </a:t>
            </a:r>
            <a:r>
              <a:rPr lang="ko-KR" altLang="en-US" sz="1600" dirty="0" smtClean="0">
                <a:solidFill>
                  <a:schemeClr val="accent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높다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.</a:t>
            </a:r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87445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022429" y="26623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 smtClean="0">
                <a:solidFill>
                  <a:prstClr val="white"/>
                </a:solidFill>
              </a:rPr>
              <a:t>구조 파악하기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571500" y="26623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 smtClean="0">
                <a:solidFill>
                  <a:srgbClr val="44546A">
                    <a:lumMod val="50000"/>
                  </a:srgbClr>
                </a:solidFill>
              </a:rPr>
              <a:t>02</a:t>
            </a:r>
            <a:endParaRPr lang="en-US" altLang="ko-KR" sz="1600" b="1" kern="0" dirty="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5946EF-20D4-439C-A822-B4156F32CBDE}"/>
              </a:ext>
            </a:extLst>
          </p:cNvPr>
          <p:cNvSpPr/>
          <p:nvPr/>
        </p:nvSpPr>
        <p:spPr>
          <a:xfrm>
            <a:off x="825501" y="979781"/>
            <a:ext cx="22072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127CEA"/>
                </a:solidFill>
              </a:rPr>
              <a:t>Voting app </a:t>
            </a: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예제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221405" y="2393270"/>
            <a:ext cx="9698391" cy="1971704"/>
            <a:chOff x="1221405" y="2288526"/>
            <a:chExt cx="9698391" cy="1971704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rcRect r="466"/>
            <a:stretch/>
          </p:blipFill>
          <p:spPr>
            <a:xfrm>
              <a:off x="1221405" y="2305389"/>
              <a:ext cx="2726611" cy="1941191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2871" y="2305389"/>
              <a:ext cx="2776925" cy="1954841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</p:pic>
        <p:grpSp>
          <p:nvGrpSpPr>
            <p:cNvPr id="26" name="그룹 25"/>
            <p:cNvGrpSpPr/>
            <p:nvPr/>
          </p:nvGrpSpPr>
          <p:grpSpPr>
            <a:xfrm>
              <a:off x="4656981" y="2288526"/>
              <a:ext cx="2776925" cy="1952898"/>
              <a:chOff x="4656981" y="2288526"/>
              <a:chExt cx="2776925" cy="1952898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6981" y="2288526"/>
                <a:ext cx="2776925" cy="1952898"/>
              </a:xfrm>
              <a:prstGeom prst="rect">
                <a:avLst/>
              </a:prstGeom>
              <a:ln>
                <a:solidFill>
                  <a:schemeClr val="accent3"/>
                </a:solidFill>
              </a:ln>
            </p:spPr>
          </p:pic>
          <p:pic>
            <p:nvPicPr>
              <p:cNvPr id="1026" name="Picture 2" descr="https://cdn-icons-png.flaticon.com/512/305/305489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33088" y="2589856"/>
                <a:ext cx="378282" cy="3782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오른쪽 화살표 22"/>
            <p:cNvSpPr/>
            <p:nvPr/>
          </p:nvSpPr>
          <p:spPr>
            <a:xfrm>
              <a:off x="4170632" y="3141531"/>
              <a:ext cx="312832" cy="246888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오른쪽 화살표 24"/>
            <p:cNvSpPr/>
            <p:nvPr/>
          </p:nvSpPr>
          <p:spPr>
            <a:xfrm>
              <a:off x="7631972" y="3152540"/>
              <a:ext cx="312832" cy="246888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221405" y="1454551"/>
            <a:ext cx="469476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bg2">
                    <a:lumMod val="25000"/>
                  </a:schemeClr>
                </a:solidFill>
              </a:rPr>
              <a:t>투표하면 결과를 반영하여 보여주는 기능</a:t>
            </a:r>
            <a:endParaRPr lang="ko-KR" altLang="en-US" sz="13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6954498" y="5712515"/>
            <a:ext cx="4476728" cy="651984"/>
            <a:chOff x="1420779" y="4171031"/>
            <a:chExt cx="6510827" cy="948227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9F23D58-5CF4-4045-AAC9-9F2FF4380741}"/>
                </a:ext>
              </a:extLst>
            </p:cNvPr>
            <p:cNvGrpSpPr/>
            <p:nvPr/>
          </p:nvGrpSpPr>
          <p:grpSpPr>
            <a:xfrm>
              <a:off x="1420779" y="4171031"/>
              <a:ext cx="948227" cy="948227"/>
              <a:chOff x="6777281" y="4096543"/>
              <a:chExt cx="1154723" cy="1154723"/>
            </a:xfrm>
          </p:grpSpPr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0485920A-21A7-4E07-B04D-1B6A49A41BF4}"/>
                  </a:ext>
                </a:extLst>
              </p:cNvPr>
              <p:cNvSpPr/>
              <p:nvPr/>
            </p:nvSpPr>
            <p:spPr>
              <a:xfrm>
                <a:off x="6777281" y="4096543"/>
                <a:ext cx="1154723" cy="115472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28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D186DE3E-9D39-4F17-9998-C814A954EE25}"/>
                  </a:ext>
                </a:extLst>
              </p:cNvPr>
              <p:cNvSpPr/>
              <p:nvPr/>
            </p:nvSpPr>
            <p:spPr>
              <a:xfrm>
                <a:off x="6853480" y="4172742"/>
                <a:ext cx="1002323" cy="1002323"/>
              </a:xfrm>
              <a:prstGeom prst="ellipse">
                <a:avLst/>
              </a:prstGeom>
              <a:solidFill>
                <a:srgbClr val="127CEA"/>
              </a:solidFill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voting</a:t>
                </a:r>
              </a:p>
              <a:p>
                <a:pPr algn="ctr"/>
                <a:r>
                  <a:rPr lang="en-US" altLang="ko-KR" sz="10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app</a:t>
                </a:r>
                <a:endPara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69F23D58-5CF4-4045-AAC9-9F2FF4380741}"/>
                </a:ext>
              </a:extLst>
            </p:cNvPr>
            <p:cNvGrpSpPr/>
            <p:nvPr/>
          </p:nvGrpSpPr>
          <p:grpSpPr>
            <a:xfrm>
              <a:off x="2811429" y="4171031"/>
              <a:ext cx="948227" cy="948227"/>
              <a:chOff x="6777281" y="4096543"/>
              <a:chExt cx="1154723" cy="1154723"/>
            </a:xfrm>
          </p:grpSpPr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0485920A-21A7-4E07-B04D-1B6A49A41BF4}"/>
                  </a:ext>
                </a:extLst>
              </p:cNvPr>
              <p:cNvSpPr/>
              <p:nvPr/>
            </p:nvSpPr>
            <p:spPr>
              <a:xfrm>
                <a:off x="6777281" y="4096543"/>
                <a:ext cx="1154723" cy="115472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28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D186DE3E-9D39-4F17-9998-C814A954EE25}"/>
                  </a:ext>
                </a:extLst>
              </p:cNvPr>
              <p:cNvSpPr/>
              <p:nvPr/>
            </p:nvSpPr>
            <p:spPr>
              <a:xfrm>
                <a:off x="6853480" y="4172742"/>
                <a:ext cx="1002323" cy="100232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rgbClr val="127CE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k8s</a:t>
                </a:r>
              </a:p>
              <a:p>
                <a:pPr algn="ctr"/>
                <a:r>
                  <a:rPr lang="en-US" altLang="ko-KR" sz="900" b="1" dirty="0" smtClean="0">
                    <a:solidFill>
                      <a:srgbClr val="127CE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objects</a:t>
                </a:r>
                <a:endParaRPr lang="en-US" altLang="ko-KR" sz="900" b="1" dirty="0">
                  <a:solidFill>
                    <a:srgbClr val="127CE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9F23D58-5CF4-4045-AAC9-9F2FF4380741}"/>
                </a:ext>
              </a:extLst>
            </p:cNvPr>
            <p:cNvGrpSpPr/>
            <p:nvPr/>
          </p:nvGrpSpPr>
          <p:grpSpPr>
            <a:xfrm>
              <a:off x="4202079" y="4171031"/>
              <a:ext cx="948227" cy="948227"/>
              <a:chOff x="6777281" y="4096543"/>
              <a:chExt cx="1154723" cy="1154723"/>
            </a:xfrm>
          </p:grpSpPr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0485920A-21A7-4E07-B04D-1B6A49A41BF4}"/>
                  </a:ext>
                </a:extLst>
              </p:cNvPr>
              <p:cNvSpPr/>
              <p:nvPr/>
            </p:nvSpPr>
            <p:spPr>
              <a:xfrm>
                <a:off x="6777281" y="4096543"/>
                <a:ext cx="1154723" cy="115472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28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D186DE3E-9D39-4F17-9998-C814A954EE25}"/>
                  </a:ext>
                </a:extLst>
              </p:cNvPr>
              <p:cNvSpPr/>
              <p:nvPr/>
            </p:nvSpPr>
            <p:spPr>
              <a:xfrm>
                <a:off x="6853480" y="4172742"/>
                <a:ext cx="1002323" cy="100232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rgbClr val="127CE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yaml</a:t>
                </a:r>
                <a:endParaRPr lang="en-US" altLang="ko-KR" sz="1000" b="1" dirty="0" smtClean="0">
                  <a:solidFill>
                    <a:srgbClr val="127CE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en-US" altLang="ko-KR" sz="1000" b="1" dirty="0" smtClean="0">
                    <a:solidFill>
                      <a:srgbClr val="127CE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files</a:t>
                </a:r>
                <a:endParaRPr lang="en-US" altLang="ko-KR" sz="1000" b="1" dirty="0">
                  <a:solidFill>
                    <a:srgbClr val="127CE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69F23D58-5CF4-4045-AAC9-9F2FF4380741}"/>
                </a:ext>
              </a:extLst>
            </p:cNvPr>
            <p:cNvGrpSpPr/>
            <p:nvPr/>
          </p:nvGrpSpPr>
          <p:grpSpPr>
            <a:xfrm>
              <a:off x="5592729" y="4171031"/>
              <a:ext cx="948227" cy="948227"/>
              <a:chOff x="6777281" y="4096543"/>
              <a:chExt cx="1154723" cy="1154723"/>
            </a:xfrm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0485920A-21A7-4E07-B04D-1B6A49A41BF4}"/>
                  </a:ext>
                </a:extLst>
              </p:cNvPr>
              <p:cNvSpPr/>
              <p:nvPr/>
            </p:nvSpPr>
            <p:spPr>
              <a:xfrm>
                <a:off x="6777281" y="4096543"/>
                <a:ext cx="1154723" cy="115472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28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D186DE3E-9D39-4F17-9998-C814A954EE25}"/>
                  </a:ext>
                </a:extLst>
              </p:cNvPr>
              <p:cNvSpPr/>
              <p:nvPr/>
            </p:nvSpPr>
            <p:spPr>
              <a:xfrm>
                <a:off x="6853480" y="4172742"/>
                <a:ext cx="1002323" cy="100232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900" b="1" dirty="0" err="1" smtClean="0">
                    <a:solidFill>
                      <a:srgbClr val="127CE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docker</a:t>
                </a:r>
                <a:endParaRPr lang="en-US" altLang="ko-KR" sz="900" b="1" dirty="0">
                  <a:solidFill>
                    <a:srgbClr val="127CE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en-US" altLang="ko-KR" sz="1000" b="1" dirty="0" smtClean="0">
                    <a:solidFill>
                      <a:srgbClr val="127CE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image</a:t>
                </a:r>
                <a:endParaRPr lang="en-US" altLang="ko-KR" sz="1000" b="1" dirty="0">
                  <a:solidFill>
                    <a:srgbClr val="127CE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9F23D58-5CF4-4045-AAC9-9F2FF4380741}"/>
                </a:ext>
              </a:extLst>
            </p:cNvPr>
            <p:cNvGrpSpPr/>
            <p:nvPr/>
          </p:nvGrpSpPr>
          <p:grpSpPr>
            <a:xfrm>
              <a:off x="6983379" y="4171031"/>
              <a:ext cx="948227" cy="948227"/>
              <a:chOff x="6777281" y="4096543"/>
              <a:chExt cx="1154723" cy="1154723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0485920A-21A7-4E07-B04D-1B6A49A41BF4}"/>
                  </a:ext>
                </a:extLst>
              </p:cNvPr>
              <p:cNvSpPr/>
              <p:nvPr/>
            </p:nvSpPr>
            <p:spPr>
              <a:xfrm>
                <a:off x="6777281" y="4096543"/>
                <a:ext cx="1154723" cy="115472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28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D186DE3E-9D39-4F17-9998-C814A954EE25}"/>
                  </a:ext>
                </a:extLst>
              </p:cNvPr>
              <p:cNvSpPr/>
              <p:nvPr/>
            </p:nvSpPr>
            <p:spPr>
              <a:xfrm>
                <a:off x="6853480" y="4172742"/>
                <a:ext cx="1002323" cy="100232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900" b="1" dirty="0" err="1" smtClean="0">
                    <a:solidFill>
                      <a:srgbClr val="127CE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docker</a:t>
                </a:r>
                <a:endParaRPr lang="en-US" altLang="ko-KR" sz="900" b="1" dirty="0">
                  <a:solidFill>
                    <a:srgbClr val="127CE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en-US" altLang="ko-KR" sz="1000" b="1" dirty="0" smtClean="0">
                    <a:solidFill>
                      <a:srgbClr val="127CE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file</a:t>
                </a:r>
                <a:endParaRPr lang="en-US" altLang="ko-KR" sz="1000" b="1" dirty="0">
                  <a:solidFill>
                    <a:srgbClr val="127CE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37" name="갈매기형 수장 36"/>
            <p:cNvSpPr/>
            <p:nvPr/>
          </p:nvSpPr>
          <p:spPr>
            <a:xfrm>
              <a:off x="2492517" y="4480506"/>
              <a:ext cx="200025" cy="306387"/>
            </a:xfrm>
            <a:prstGeom prst="chevron">
              <a:avLst/>
            </a:prstGeom>
            <a:solidFill>
              <a:srgbClr val="A5D5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갈매기형 수장 37"/>
            <p:cNvSpPr/>
            <p:nvPr/>
          </p:nvSpPr>
          <p:spPr>
            <a:xfrm>
              <a:off x="3880933" y="4491950"/>
              <a:ext cx="200025" cy="306387"/>
            </a:xfrm>
            <a:prstGeom prst="chevron">
              <a:avLst/>
            </a:prstGeom>
            <a:solidFill>
              <a:srgbClr val="A5D5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갈매기형 수장 38"/>
            <p:cNvSpPr/>
            <p:nvPr/>
          </p:nvSpPr>
          <p:spPr>
            <a:xfrm>
              <a:off x="5278665" y="4480505"/>
              <a:ext cx="200025" cy="306387"/>
            </a:xfrm>
            <a:prstGeom prst="chevron">
              <a:avLst/>
            </a:prstGeom>
            <a:solidFill>
              <a:srgbClr val="A5D5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갈매기형 수장 39"/>
            <p:cNvSpPr/>
            <p:nvPr/>
          </p:nvSpPr>
          <p:spPr>
            <a:xfrm>
              <a:off x="6662135" y="4480505"/>
              <a:ext cx="200025" cy="306387"/>
            </a:xfrm>
            <a:prstGeom prst="chevron">
              <a:avLst/>
            </a:prstGeom>
            <a:solidFill>
              <a:srgbClr val="A5D5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64077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022429" y="26623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 smtClean="0">
                <a:solidFill>
                  <a:prstClr val="white"/>
                </a:solidFill>
              </a:rPr>
              <a:t>구조 파악하기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8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571500" y="26623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 smtClean="0">
                <a:solidFill>
                  <a:srgbClr val="44546A">
                    <a:lumMod val="50000"/>
                  </a:srgbClr>
                </a:solidFill>
              </a:rPr>
              <a:t>02</a:t>
            </a:r>
            <a:endParaRPr lang="en-US" altLang="ko-KR" sz="1600" b="1" kern="0" dirty="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5946EF-20D4-439C-A822-B4156F32CBDE}"/>
              </a:ext>
            </a:extLst>
          </p:cNvPr>
          <p:cNvSpPr/>
          <p:nvPr/>
        </p:nvSpPr>
        <p:spPr>
          <a:xfrm>
            <a:off x="825501" y="979781"/>
            <a:ext cx="22072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127CEA"/>
                </a:solidFill>
              </a:rPr>
              <a:t>Voting app </a:t>
            </a: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구조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315036" y="1454509"/>
            <a:ext cx="4189651" cy="808396"/>
            <a:chOff x="1221405" y="2288526"/>
            <a:chExt cx="9698391" cy="1971704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rcRect r="466"/>
            <a:stretch/>
          </p:blipFill>
          <p:spPr>
            <a:xfrm>
              <a:off x="1221405" y="2305389"/>
              <a:ext cx="2726611" cy="1941191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2871" y="2305389"/>
              <a:ext cx="2776925" cy="1954841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</p:pic>
        <p:grpSp>
          <p:nvGrpSpPr>
            <p:cNvPr id="26" name="그룹 25"/>
            <p:cNvGrpSpPr/>
            <p:nvPr/>
          </p:nvGrpSpPr>
          <p:grpSpPr>
            <a:xfrm>
              <a:off x="4656981" y="2288526"/>
              <a:ext cx="2776925" cy="1952898"/>
              <a:chOff x="4656981" y="2288526"/>
              <a:chExt cx="2776925" cy="1952898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6981" y="2288526"/>
                <a:ext cx="2776925" cy="1952898"/>
              </a:xfrm>
              <a:prstGeom prst="rect">
                <a:avLst/>
              </a:prstGeom>
              <a:ln>
                <a:solidFill>
                  <a:schemeClr val="accent3"/>
                </a:solidFill>
              </a:ln>
            </p:spPr>
          </p:pic>
          <p:pic>
            <p:nvPicPr>
              <p:cNvPr id="1026" name="Picture 2" descr="https://cdn-icons-png.flaticon.com/512/305/305489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33088" y="2589856"/>
                <a:ext cx="378282" cy="3782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오른쪽 화살표 22"/>
            <p:cNvSpPr/>
            <p:nvPr/>
          </p:nvSpPr>
          <p:spPr>
            <a:xfrm>
              <a:off x="4170632" y="3141531"/>
              <a:ext cx="312832" cy="246888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오른쪽 화살표 24"/>
            <p:cNvSpPr/>
            <p:nvPr/>
          </p:nvSpPr>
          <p:spPr>
            <a:xfrm>
              <a:off x="7631972" y="3152540"/>
              <a:ext cx="312832" cy="246888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315037" y="2468880"/>
            <a:ext cx="4189651" cy="3784820"/>
            <a:chOff x="1315037" y="2468880"/>
            <a:chExt cx="4189651" cy="378482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7"/>
            <a:srcRect l="11771" t="8452" r="12245" b="7866"/>
            <a:stretch/>
          </p:blipFill>
          <p:spPr>
            <a:xfrm>
              <a:off x="1353312" y="2602514"/>
              <a:ext cx="4151376" cy="342900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1315037" y="2468880"/>
              <a:ext cx="4189651" cy="37848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167438" y="2869983"/>
            <a:ext cx="4882896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voting-app</a:t>
            </a:r>
            <a:r>
              <a:rPr lang="en-US" altLang="ko-KR" sz="1200" dirty="0" smtClean="0"/>
              <a:t> : </a:t>
            </a:r>
            <a:r>
              <a:rPr lang="ko-KR" altLang="en-US" sz="1200" dirty="0" smtClean="0"/>
              <a:t>투표 </a:t>
            </a:r>
            <a:r>
              <a:rPr lang="en-US" altLang="ko-KR" sz="1200" dirty="0" smtClean="0"/>
              <a:t>front end </a:t>
            </a:r>
            <a:r>
              <a:rPr lang="ko-KR" altLang="en-US" sz="1200" dirty="0" smtClean="0"/>
              <a:t>페이지 </a:t>
            </a:r>
            <a:r>
              <a:rPr lang="en-US" altLang="ko-KR" sz="1200" dirty="0" smtClean="0"/>
              <a:t>(cat</a:t>
            </a:r>
            <a:r>
              <a:rPr lang="ko-KR" altLang="en-US" sz="1200" dirty="0" smtClean="0"/>
              <a:t>과 </a:t>
            </a:r>
            <a:r>
              <a:rPr lang="en-US" altLang="ko-KR" sz="1200" dirty="0" smtClean="0"/>
              <a:t>dog </a:t>
            </a:r>
            <a:r>
              <a:rPr lang="ko-KR" altLang="en-US" sz="1200" dirty="0" smtClean="0"/>
              <a:t>중 선택</a:t>
            </a:r>
            <a:r>
              <a:rPr lang="en-US" altLang="ko-KR" sz="12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 smtClean="0"/>
              <a:t>redis</a:t>
            </a:r>
            <a:r>
              <a:rPr lang="en-US" altLang="ko-KR" sz="1200" dirty="0" smtClean="0"/>
              <a:t> : </a:t>
            </a:r>
            <a:r>
              <a:rPr lang="ko-KR" altLang="en-US" sz="1200" dirty="0" smtClean="0"/>
              <a:t>선택한 항목을 저장하는 데이터베이스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worker</a:t>
            </a:r>
            <a:r>
              <a:rPr lang="en-US" altLang="ko-KR" sz="1200" dirty="0" smtClean="0"/>
              <a:t> : </a:t>
            </a:r>
            <a:r>
              <a:rPr lang="en-US" altLang="ko-KR" sz="1200" dirty="0" err="1" smtClean="0"/>
              <a:t>redis</a:t>
            </a:r>
            <a:r>
              <a:rPr lang="ko-KR" altLang="en-US" sz="1200" dirty="0" smtClean="0"/>
              <a:t>로부터 선택한 항목을 받아와 </a:t>
            </a:r>
            <a:r>
              <a:rPr lang="en-US" altLang="ko-KR" sz="1200" dirty="0" err="1" smtClean="0"/>
              <a:t>postgres</a:t>
            </a:r>
            <a:r>
              <a:rPr lang="ko-KR" altLang="en-US" sz="1200" dirty="0" smtClean="0"/>
              <a:t>에 결과를 저장하는 </a:t>
            </a:r>
            <a:r>
              <a:rPr lang="ko-KR" altLang="en-US" sz="1200" dirty="0" err="1" smtClean="0"/>
              <a:t>백엔드</a:t>
            </a:r>
            <a:r>
              <a:rPr lang="ko-KR" altLang="en-US" sz="1200" dirty="0" smtClean="0"/>
              <a:t> 서비스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 smtClean="0"/>
              <a:t>db</a:t>
            </a:r>
            <a:r>
              <a:rPr lang="en-US" altLang="ko-KR" sz="1200" dirty="0" smtClean="0"/>
              <a:t> : </a:t>
            </a:r>
            <a:r>
              <a:rPr lang="ko-KR" altLang="en-US" sz="1200" dirty="0" smtClean="0"/>
              <a:t>투표 결과가 저장되는 데이터베이스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result-app</a:t>
            </a:r>
            <a:r>
              <a:rPr lang="en-US" altLang="ko-KR" sz="1200" dirty="0" smtClean="0"/>
              <a:t> : </a:t>
            </a:r>
            <a:r>
              <a:rPr lang="ko-KR" altLang="en-US" sz="1200" dirty="0" smtClean="0"/>
              <a:t>투표 결과를 보여주는 </a:t>
            </a:r>
            <a:r>
              <a:rPr lang="en-US" altLang="ko-KR" sz="1200" dirty="0" smtClean="0"/>
              <a:t>front end </a:t>
            </a:r>
            <a:r>
              <a:rPr lang="ko-KR" altLang="en-US" sz="1200" dirty="0" smtClean="0"/>
              <a:t>페이지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200" dirty="0"/>
          </a:p>
        </p:txBody>
      </p:sp>
      <p:grpSp>
        <p:nvGrpSpPr>
          <p:cNvPr id="28" name="그룹 27"/>
          <p:cNvGrpSpPr/>
          <p:nvPr/>
        </p:nvGrpSpPr>
        <p:grpSpPr>
          <a:xfrm>
            <a:off x="6954498" y="5712515"/>
            <a:ext cx="4476728" cy="651984"/>
            <a:chOff x="1420779" y="4171031"/>
            <a:chExt cx="6510827" cy="948227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69F23D58-5CF4-4045-AAC9-9F2FF4380741}"/>
                </a:ext>
              </a:extLst>
            </p:cNvPr>
            <p:cNvGrpSpPr/>
            <p:nvPr/>
          </p:nvGrpSpPr>
          <p:grpSpPr>
            <a:xfrm>
              <a:off x="1420779" y="4171031"/>
              <a:ext cx="948227" cy="948227"/>
              <a:chOff x="6777281" y="4096543"/>
              <a:chExt cx="1154723" cy="1154723"/>
            </a:xfrm>
          </p:grpSpPr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0485920A-21A7-4E07-B04D-1B6A49A41BF4}"/>
                  </a:ext>
                </a:extLst>
              </p:cNvPr>
              <p:cNvSpPr/>
              <p:nvPr/>
            </p:nvSpPr>
            <p:spPr>
              <a:xfrm>
                <a:off x="6777281" y="4096543"/>
                <a:ext cx="1154723" cy="115472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28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D186DE3E-9D39-4F17-9998-C814A954EE25}"/>
                  </a:ext>
                </a:extLst>
              </p:cNvPr>
              <p:cNvSpPr/>
              <p:nvPr/>
            </p:nvSpPr>
            <p:spPr>
              <a:xfrm>
                <a:off x="6853480" y="4172742"/>
                <a:ext cx="1002323" cy="1002323"/>
              </a:xfrm>
              <a:prstGeom prst="ellipse">
                <a:avLst/>
              </a:prstGeom>
              <a:solidFill>
                <a:srgbClr val="127CEA"/>
              </a:solidFill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voting</a:t>
                </a:r>
              </a:p>
              <a:p>
                <a:pPr algn="ctr"/>
                <a:r>
                  <a:rPr lang="en-US" altLang="ko-KR" sz="10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app</a:t>
                </a:r>
                <a:endPara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9F23D58-5CF4-4045-AAC9-9F2FF4380741}"/>
                </a:ext>
              </a:extLst>
            </p:cNvPr>
            <p:cNvGrpSpPr/>
            <p:nvPr/>
          </p:nvGrpSpPr>
          <p:grpSpPr>
            <a:xfrm>
              <a:off x="2811429" y="4171031"/>
              <a:ext cx="948227" cy="948227"/>
              <a:chOff x="6777281" y="4096543"/>
              <a:chExt cx="1154723" cy="1154723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0485920A-21A7-4E07-B04D-1B6A49A41BF4}"/>
                  </a:ext>
                </a:extLst>
              </p:cNvPr>
              <p:cNvSpPr/>
              <p:nvPr/>
            </p:nvSpPr>
            <p:spPr>
              <a:xfrm>
                <a:off x="6777281" y="4096543"/>
                <a:ext cx="1154723" cy="115472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28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D186DE3E-9D39-4F17-9998-C814A954EE25}"/>
                  </a:ext>
                </a:extLst>
              </p:cNvPr>
              <p:cNvSpPr/>
              <p:nvPr/>
            </p:nvSpPr>
            <p:spPr>
              <a:xfrm>
                <a:off x="6853480" y="4172742"/>
                <a:ext cx="1002323" cy="100232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rgbClr val="127CE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k8s</a:t>
                </a:r>
              </a:p>
              <a:p>
                <a:pPr algn="ctr"/>
                <a:r>
                  <a:rPr lang="en-US" altLang="ko-KR" sz="900" b="1" dirty="0" smtClean="0">
                    <a:solidFill>
                      <a:srgbClr val="127CE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objects</a:t>
                </a:r>
                <a:endParaRPr lang="en-US" altLang="ko-KR" sz="900" b="1" dirty="0">
                  <a:solidFill>
                    <a:srgbClr val="127CE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69F23D58-5CF4-4045-AAC9-9F2FF4380741}"/>
                </a:ext>
              </a:extLst>
            </p:cNvPr>
            <p:cNvGrpSpPr/>
            <p:nvPr/>
          </p:nvGrpSpPr>
          <p:grpSpPr>
            <a:xfrm>
              <a:off x="4202079" y="4171031"/>
              <a:ext cx="948227" cy="948227"/>
              <a:chOff x="6777281" y="4096543"/>
              <a:chExt cx="1154723" cy="1154723"/>
            </a:xfrm>
          </p:grpSpPr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0485920A-21A7-4E07-B04D-1B6A49A41BF4}"/>
                  </a:ext>
                </a:extLst>
              </p:cNvPr>
              <p:cNvSpPr/>
              <p:nvPr/>
            </p:nvSpPr>
            <p:spPr>
              <a:xfrm>
                <a:off x="6777281" y="4096543"/>
                <a:ext cx="1154723" cy="115472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28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D186DE3E-9D39-4F17-9998-C814A954EE25}"/>
                  </a:ext>
                </a:extLst>
              </p:cNvPr>
              <p:cNvSpPr/>
              <p:nvPr/>
            </p:nvSpPr>
            <p:spPr>
              <a:xfrm>
                <a:off x="6853480" y="4172742"/>
                <a:ext cx="1002323" cy="100232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rgbClr val="127CE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yaml</a:t>
                </a:r>
                <a:endParaRPr lang="en-US" altLang="ko-KR" sz="1000" b="1" dirty="0" smtClean="0">
                  <a:solidFill>
                    <a:srgbClr val="127CE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en-US" altLang="ko-KR" sz="1000" b="1" dirty="0" smtClean="0">
                    <a:solidFill>
                      <a:srgbClr val="127CE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files</a:t>
                </a:r>
                <a:endParaRPr lang="en-US" altLang="ko-KR" sz="1000" b="1" dirty="0">
                  <a:solidFill>
                    <a:srgbClr val="127CE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9F23D58-5CF4-4045-AAC9-9F2FF4380741}"/>
                </a:ext>
              </a:extLst>
            </p:cNvPr>
            <p:cNvGrpSpPr/>
            <p:nvPr/>
          </p:nvGrpSpPr>
          <p:grpSpPr>
            <a:xfrm>
              <a:off x="5592729" y="4171031"/>
              <a:ext cx="948227" cy="948227"/>
              <a:chOff x="6777281" y="4096543"/>
              <a:chExt cx="1154723" cy="1154723"/>
            </a:xfrm>
          </p:grpSpPr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0485920A-21A7-4E07-B04D-1B6A49A41BF4}"/>
                  </a:ext>
                </a:extLst>
              </p:cNvPr>
              <p:cNvSpPr/>
              <p:nvPr/>
            </p:nvSpPr>
            <p:spPr>
              <a:xfrm>
                <a:off x="6777281" y="4096543"/>
                <a:ext cx="1154723" cy="115472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28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D186DE3E-9D39-4F17-9998-C814A954EE25}"/>
                  </a:ext>
                </a:extLst>
              </p:cNvPr>
              <p:cNvSpPr/>
              <p:nvPr/>
            </p:nvSpPr>
            <p:spPr>
              <a:xfrm>
                <a:off x="6853480" y="4172742"/>
                <a:ext cx="1002323" cy="100232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900" b="1" dirty="0" err="1" smtClean="0">
                    <a:solidFill>
                      <a:srgbClr val="127CE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docker</a:t>
                </a:r>
                <a:endParaRPr lang="en-US" altLang="ko-KR" sz="900" b="1" dirty="0">
                  <a:solidFill>
                    <a:srgbClr val="127CE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en-US" altLang="ko-KR" sz="1000" b="1" dirty="0" smtClean="0">
                    <a:solidFill>
                      <a:srgbClr val="127CE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image</a:t>
                </a:r>
                <a:endParaRPr lang="en-US" altLang="ko-KR" sz="1000" b="1" dirty="0">
                  <a:solidFill>
                    <a:srgbClr val="127CE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69F23D58-5CF4-4045-AAC9-9F2FF4380741}"/>
                </a:ext>
              </a:extLst>
            </p:cNvPr>
            <p:cNvGrpSpPr/>
            <p:nvPr/>
          </p:nvGrpSpPr>
          <p:grpSpPr>
            <a:xfrm>
              <a:off x="6983379" y="4171031"/>
              <a:ext cx="948227" cy="948227"/>
              <a:chOff x="6777281" y="4096543"/>
              <a:chExt cx="1154723" cy="1154723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0485920A-21A7-4E07-B04D-1B6A49A41BF4}"/>
                  </a:ext>
                </a:extLst>
              </p:cNvPr>
              <p:cNvSpPr/>
              <p:nvPr/>
            </p:nvSpPr>
            <p:spPr>
              <a:xfrm>
                <a:off x="6777281" y="4096543"/>
                <a:ext cx="1154723" cy="115472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28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D186DE3E-9D39-4F17-9998-C814A954EE25}"/>
                  </a:ext>
                </a:extLst>
              </p:cNvPr>
              <p:cNvSpPr/>
              <p:nvPr/>
            </p:nvSpPr>
            <p:spPr>
              <a:xfrm>
                <a:off x="6853480" y="4172742"/>
                <a:ext cx="1002323" cy="100232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900" b="1" dirty="0" err="1" smtClean="0">
                    <a:solidFill>
                      <a:srgbClr val="127CE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docker</a:t>
                </a:r>
                <a:endParaRPr lang="en-US" altLang="ko-KR" sz="900" b="1" dirty="0">
                  <a:solidFill>
                    <a:srgbClr val="127CE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en-US" altLang="ko-KR" sz="1000" b="1" dirty="0" smtClean="0">
                    <a:solidFill>
                      <a:srgbClr val="127CE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file</a:t>
                </a:r>
                <a:endParaRPr lang="en-US" altLang="ko-KR" sz="1000" b="1" dirty="0">
                  <a:solidFill>
                    <a:srgbClr val="127CE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34" name="갈매기형 수장 33"/>
            <p:cNvSpPr/>
            <p:nvPr/>
          </p:nvSpPr>
          <p:spPr>
            <a:xfrm>
              <a:off x="2492517" y="4480506"/>
              <a:ext cx="200025" cy="306387"/>
            </a:xfrm>
            <a:prstGeom prst="chevron">
              <a:avLst/>
            </a:prstGeom>
            <a:solidFill>
              <a:srgbClr val="A5D5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갈매기형 수장 34"/>
            <p:cNvSpPr/>
            <p:nvPr/>
          </p:nvSpPr>
          <p:spPr>
            <a:xfrm>
              <a:off x="3880933" y="4491950"/>
              <a:ext cx="200025" cy="306387"/>
            </a:xfrm>
            <a:prstGeom prst="chevron">
              <a:avLst/>
            </a:prstGeom>
            <a:solidFill>
              <a:srgbClr val="A5D5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갈매기형 수장 35"/>
            <p:cNvSpPr/>
            <p:nvPr/>
          </p:nvSpPr>
          <p:spPr>
            <a:xfrm>
              <a:off x="5278665" y="4480505"/>
              <a:ext cx="200025" cy="306387"/>
            </a:xfrm>
            <a:prstGeom prst="chevron">
              <a:avLst/>
            </a:prstGeom>
            <a:solidFill>
              <a:srgbClr val="A5D5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갈매기형 수장 36"/>
            <p:cNvSpPr/>
            <p:nvPr/>
          </p:nvSpPr>
          <p:spPr>
            <a:xfrm>
              <a:off x="6662135" y="4480505"/>
              <a:ext cx="200025" cy="306387"/>
            </a:xfrm>
            <a:prstGeom prst="chevron">
              <a:avLst/>
            </a:prstGeom>
            <a:solidFill>
              <a:srgbClr val="A5D5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58629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7274</TotalTime>
  <Words>5366</Words>
  <Application>Microsoft Office PowerPoint</Application>
  <PresentationFormat>와이드스크린</PresentationFormat>
  <Paragraphs>958</Paragraphs>
  <Slides>53</Slides>
  <Notes>52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8" baseType="lpstr">
      <vt:lpstr>Apple SD Gothic Neo</vt:lpstr>
      <vt:lpstr>Noto Sans Demilight</vt:lpstr>
      <vt:lpstr>나눔스퀘어라운드 Regular</vt:lpstr>
      <vt:lpstr>나눔스퀘어라운드OTF Bold</vt:lpstr>
      <vt:lpstr>나눔스퀘어라운드OTF ExtraBold</vt:lpstr>
      <vt:lpstr>맑은 고딕</vt:lpstr>
      <vt:lpstr>야놀자 야체 B</vt:lpstr>
      <vt:lpstr>Arial</vt:lpstr>
      <vt:lpstr>Arial Black</vt:lpstr>
      <vt:lpstr>Candara</vt:lpstr>
      <vt:lpstr>Comic Sans MS</vt:lpstr>
      <vt:lpstr>Courier New</vt:lpstr>
      <vt:lpstr>Franklin Gothic Medium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woomi</cp:lastModifiedBy>
  <cp:revision>1712</cp:revision>
  <dcterms:created xsi:type="dcterms:W3CDTF">2019-06-05T05:22:16Z</dcterms:created>
  <dcterms:modified xsi:type="dcterms:W3CDTF">2023-03-16T06:19:57Z</dcterms:modified>
</cp:coreProperties>
</file>